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5" r:id="rId3"/>
    <p:sldId id="286" r:id="rId4"/>
    <p:sldId id="257" r:id="rId5"/>
    <p:sldId id="258" r:id="rId6"/>
    <p:sldId id="262" r:id="rId7"/>
    <p:sldId id="289" r:id="rId8"/>
    <p:sldId id="279" r:id="rId9"/>
    <p:sldId id="292" r:id="rId10"/>
    <p:sldId id="275" r:id="rId11"/>
    <p:sldId id="273" r:id="rId12"/>
    <p:sldId id="291" r:id="rId13"/>
    <p:sldId id="274" r:id="rId14"/>
    <p:sldId id="297" r:id="rId15"/>
    <p:sldId id="303" r:id="rId16"/>
    <p:sldId id="259" r:id="rId17"/>
    <p:sldId id="288" r:id="rId18"/>
    <p:sldId id="276" r:id="rId19"/>
    <p:sldId id="280" r:id="rId20"/>
    <p:sldId id="293" r:id="rId21"/>
    <p:sldId id="294" r:id="rId22"/>
    <p:sldId id="295" r:id="rId23"/>
    <p:sldId id="296" r:id="rId24"/>
    <p:sldId id="271" r:id="rId25"/>
    <p:sldId id="278" r:id="rId26"/>
    <p:sldId id="301" r:id="rId27"/>
    <p:sldId id="281" r:id="rId28"/>
    <p:sldId id="282" r:id="rId29"/>
    <p:sldId id="283" r:id="rId30"/>
    <p:sldId id="284" r:id="rId31"/>
    <p:sldId id="272" r:id="rId32"/>
    <p:sldId id="269" r:id="rId33"/>
    <p:sldId id="287" r:id="rId34"/>
    <p:sldId id="264" r:id="rId35"/>
    <p:sldId id="263" r:id="rId36"/>
    <p:sldId id="270" r:id="rId37"/>
    <p:sldId id="300" r:id="rId38"/>
    <p:sldId id="299" r:id="rId39"/>
    <p:sldId id="266" r:id="rId40"/>
    <p:sldId id="302" r:id="rId41"/>
    <p:sldId id="298" r:id="rId42"/>
  </p:sldIdLst>
  <p:sldSz cx="16256000" cy="9144000"/>
  <p:notesSz cx="16256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D3D4"/>
    <a:srgbClr val="D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8" autoAdjust="0"/>
    <p:restoredTop sz="94616"/>
  </p:normalViewPr>
  <p:slideViewPr>
    <p:cSldViewPr>
      <p:cViewPr varScale="1">
        <p:scale>
          <a:sx n="84" d="100"/>
          <a:sy n="84" d="100"/>
        </p:scale>
        <p:origin x="276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934BDA5-8BDB-034A-812E-28DFDC4AAC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3" y="0"/>
            <a:ext cx="16243300" cy="7620000"/>
          </a:xfrm>
          <a:prstGeom prst="rect">
            <a:avLst/>
          </a:prstGeom>
        </p:spPr>
      </p:pic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27192" y="8077200"/>
            <a:ext cx="7959883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A64921BF-FF99-BC44-9F2F-FC64D631838A}"/>
              </a:ext>
            </a:extLst>
          </p:cNvPr>
          <p:cNvSpPr/>
          <p:nvPr userDrawn="1"/>
        </p:nvSpPr>
        <p:spPr>
          <a:xfrm>
            <a:off x="10718800" y="1638300"/>
            <a:ext cx="0" cy="4572000"/>
          </a:xfrm>
          <a:custGeom>
            <a:avLst/>
            <a:gdLst/>
            <a:ahLst/>
            <a:cxnLst/>
            <a:rect l="l" t="t" r="r" b="b"/>
            <a:pathLst>
              <a:path h="4572000">
                <a:moveTo>
                  <a:pt x="0" y="0"/>
                </a:moveTo>
                <a:lnTo>
                  <a:pt x="0" y="457200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71CF9C78-E331-774C-9C66-930EC4B7B3D2}"/>
              </a:ext>
            </a:extLst>
          </p:cNvPr>
          <p:cNvSpPr/>
          <p:nvPr userDrawn="1"/>
        </p:nvSpPr>
        <p:spPr>
          <a:xfrm>
            <a:off x="0" y="8343900"/>
            <a:ext cx="1525270" cy="203200"/>
          </a:xfrm>
          <a:custGeom>
            <a:avLst/>
            <a:gdLst/>
            <a:ahLst/>
            <a:cxnLst/>
            <a:rect l="l" t="t" r="r" b="b"/>
            <a:pathLst>
              <a:path w="1525270" h="203200">
                <a:moveTo>
                  <a:pt x="0" y="203200"/>
                </a:moveTo>
                <a:lnTo>
                  <a:pt x="1525015" y="203200"/>
                </a:lnTo>
                <a:lnTo>
                  <a:pt x="1525015" y="0"/>
                </a:lnTo>
                <a:lnTo>
                  <a:pt x="0" y="0"/>
                </a:lnTo>
                <a:lnTo>
                  <a:pt x="0" y="20320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048ED6E-F499-E742-91E1-099FE0C2FF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55400" y="2160541"/>
            <a:ext cx="3911600" cy="34163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60575" y="1560367"/>
            <a:ext cx="8890000" cy="23083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5000" b="1" i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4935654-4BF2-3749-B5BE-A2DF39E12C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0" y="8247879"/>
            <a:ext cx="4724400" cy="3937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 - Gr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B41ADE-3D9B-9A45-9BF8-A358CB07A0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06600" cy="9144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84400" y="609600"/>
            <a:ext cx="11963400" cy="485139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3200" b="0" i="0">
                <a:solidFill>
                  <a:schemeClr val="tx1"/>
                </a:solidFill>
                <a:latin typeface="+mn-lt"/>
                <a:cs typeface="Times New Roman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556000" y="1371599"/>
            <a:ext cx="11836400" cy="624454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800" b="1" i="0">
                <a:solidFill>
                  <a:srgbClr val="D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7BE951C-3295-CA4F-B6F5-BB04961B11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61" y="4019113"/>
            <a:ext cx="1271539" cy="1110769"/>
          </a:xfrm>
          <a:prstGeom prst="rect">
            <a:avLst/>
          </a:prstGeom>
        </p:spPr>
      </p:pic>
      <p:sp>
        <p:nvSpPr>
          <p:cNvPr id="8" name="object 5">
            <a:extLst>
              <a:ext uri="{FF2B5EF4-FFF2-40B4-BE49-F238E27FC236}">
                <a16:creationId xmlns:a16="http://schemas.microsoft.com/office/drawing/2014/main" id="{AD4D9A2A-33C0-6245-ADC5-02C6D5B1D4FA}"/>
              </a:ext>
            </a:extLst>
          </p:cNvPr>
          <p:cNvSpPr/>
          <p:nvPr userDrawn="1"/>
        </p:nvSpPr>
        <p:spPr>
          <a:xfrm>
            <a:off x="14528800" y="750568"/>
            <a:ext cx="1727200" cy="240031"/>
          </a:xfrm>
          <a:custGeom>
            <a:avLst/>
            <a:gdLst/>
            <a:ahLst/>
            <a:cxnLst/>
            <a:rect l="l" t="t" r="r" b="b"/>
            <a:pathLst>
              <a:path w="6096000" h="203200">
                <a:moveTo>
                  <a:pt x="0" y="203200"/>
                </a:moveTo>
                <a:lnTo>
                  <a:pt x="6096000" y="203200"/>
                </a:lnTo>
                <a:lnTo>
                  <a:pt x="6096000" y="0"/>
                </a:lnTo>
                <a:lnTo>
                  <a:pt x="0" y="0"/>
                </a:lnTo>
                <a:lnTo>
                  <a:pt x="0" y="203200"/>
                </a:lnTo>
                <a:close/>
              </a:path>
            </a:pathLst>
          </a:custGeom>
          <a:solidFill>
            <a:srgbClr val="D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5636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 - Glor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CED1EF5-66F1-244A-B20F-F8BF4CA952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5" y="0"/>
            <a:ext cx="15430500" cy="9144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98800" y="609600"/>
            <a:ext cx="11049000" cy="485139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3200" b="0" i="0">
                <a:solidFill>
                  <a:schemeClr val="tx1"/>
                </a:solidFill>
                <a:latin typeface="+mn-lt"/>
                <a:cs typeface="Times New Roman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556000" y="1371601"/>
            <a:ext cx="11836400" cy="6244542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800" b="1" i="0">
                <a:solidFill>
                  <a:srgbClr val="D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7BE951C-3295-CA4F-B6F5-BB04961B11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61" y="4019113"/>
            <a:ext cx="1271539" cy="1110770"/>
          </a:xfrm>
          <a:prstGeom prst="rect">
            <a:avLst/>
          </a:prstGeom>
        </p:spPr>
      </p:pic>
      <p:sp>
        <p:nvSpPr>
          <p:cNvPr id="10" name="object 5">
            <a:extLst>
              <a:ext uri="{FF2B5EF4-FFF2-40B4-BE49-F238E27FC236}">
                <a16:creationId xmlns:a16="http://schemas.microsoft.com/office/drawing/2014/main" id="{46EC2DA8-1199-9745-A1F2-769683C88F3F}"/>
              </a:ext>
            </a:extLst>
          </p:cNvPr>
          <p:cNvSpPr/>
          <p:nvPr userDrawn="1"/>
        </p:nvSpPr>
        <p:spPr>
          <a:xfrm>
            <a:off x="14528800" y="750568"/>
            <a:ext cx="1727200" cy="240031"/>
          </a:xfrm>
          <a:custGeom>
            <a:avLst/>
            <a:gdLst/>
            <a:ahLst/>
            <a:cxnLst/>
            <a:rect l="l" t="t" r="r" b="b"/>
            <a:pathLst>
              <a:path w="6096000" h="203200">
                <a:moveTo>
                  <a:pt x="0" y="203200"/>
                </a:moveTo>
                <a:lnTo>
                  <a:pt x="6096000" y="203200"/>
                </a:lnTo>
                <a:lnTo>
                  <a:pt x="6096000" y="0"/>
                </a:lnTo>
                <a:lnTo>
                  <a:pt x="0" y="0"/>
                </a:lnTo>
                <a:lnTo>
                  <a:pt x="0" y="20320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Red Gr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D28A3B-03DC-3E41-A085-9E86B6F9BF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587" y="0"/>
            <a:ext cx="14249400" cy="9144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B382F4C-D42D-3E40-B287-E0BE1FA023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61" y="4019113"/>
            <a:ext cx="1271539" cy="1110769"/>
          </a:xfrm>
          <a:prstGeom prst="rect">
            <a:avLst/>
          </a:prstGeom>
        </p:spPr>
      </p:pic>
      <p:sp>
        <p:nvSpPr>
          <p:cNvPr id="24" name="Holder 2">
            <a:extLst>
              <a:ext uri="{FF2B5EF4-FFF2-40B4-BE49-F238E27FC236}">
                <a16:creationId xmlns:a16="http://schemas.microsoft.com/office/drawing/2014/main" id="{1D413CF6-ED99-9F42-BCF6-9786CB973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5600" y="568961"/>
            <a:ext cx="6172200" cy="485139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3200" b="0" i="0">
                <a:solidFill>
                  <a:schemeClr val="bg1"/>
                </a:solidFill>
                <a:latin typeface="+mn-lt"/>
                <a:cs typeface="Times New Roman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5" name="Holder 3">
            <a:extLst>
              <a:ext uri="{FF2B5EF4-FFF2-40B4-BE49-F238E27FC236}">
                <a16:creationId xmlns:a16="http://schemas.microsoft.com/office/drawing/2014/main" id="{D8F191FF-9478-5941-B04B-88C08C936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6000" y="1804669"/>
            <a:ext cx="11836400" cy="6577332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3D4B7669-FE11-C34B-AA73-1780BFEFD19E}"/>
              </a:ext>
            </a:extLst>
          </p:cNvPr>
          <p:cNvSpPr/>
          <p:nvPr userDrawn="1"/>
        </p:nvSpPr>
        <p:spPr>
          <a:xfrm>
            <a:off x="14528800" y="750568"/>
            <a:ext cx="1727200" cy="240031"/>
          </a:xfrm>
          <a:custGeom>
            <a:avLst/>
            <a:gdLst/>
            <a:ahLst/>
            <a:cxnLst/>
            <a:rect l="l" t="t" r="r" b="b"/>
            <a:pathLst>
              <a:path w="6096000" h="203200">
                <a:moveTo>
                  <a:pt x="0" y="203200"/>
                </a:moveTo>
                <a:lnTo>
                  <a:pt x="6096000" y="203200"/>
                </a:lnTo>
                <a:lnTo>
                  <a:pt x="6096000" y="0"/>
                </a:lnTo>
                <a:lnTo>
                  <a:pt x="0" y="0"/>
                </a:lnTo>
                <a:lnTo>
                  <a:pt x="0" y="20320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White Glor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D28A3B-03DC-3E41-A085-9E86B6F9BF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587" y="0"/>
            <a:ext cx="14249400" cy="9144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B382F4C-D42D-3E40-B287-E0BE1FA023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61" y="4019113"/>
            <a:ext cx="1271539" cy="1110769"/>
          </a:xfrm>
          <a:prstGeom prst="rect">
            <a:avLst/>
          </a:prstGeom>
        </p:spPr>
      </p:pic>
      <p:sp>
        <p:nvSpPr>
          <p:cNvPr id="24" name="Holder 2">
            <a:extLst>
              <a:ext uri="{FF2B5EF4-FFF2-40B4-BE49-F238E27FC236}">
                <a16:creationId xmlns:a16="http://schemas.microsoft.com/office/drawing/2014/main" id="{1D413CF6-ED99-9F42-BCF6-9786CB973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5600" y="568961"/>
            <a:ext cx="6172200" cy="485139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3200" b="0" i="0">
                <a:solidFill>
                  <a:srgbClr val="D00000"/>
                </a:solidFill>
                <a:latin typeface="+mn-lt"/>
                <a:cs typeface="Times New Roman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5" name="Holder 3">
            <a:extLst>
              <a:ext uri="{FF2B5EF4-FFF2-40B4-BE49-F238E27FC236}">
                <a16:creationId xmlns:a16="http://schemas.microsoft.com/office/drawing/2014/main" id="{D8F191FF-9478-5941-B04B-88C08C936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6000" y="1741167"/>
            <a:ext cx="11836400" cy="664083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AE2C473B-FBD4-744C-8721-BD11A8CAE3DC}"/>
              </a:ext>
            </a:extLst>
          </p:cNvPr>
          <p:cNvSpPr/>
          <p:nvPr userDrawn="1"/>
        </p:nvSpPr>
        <p:spPr>
          <a:xfrm>
            <a:off x="14528800" y="750568"/>
            <a:ext cx="1727200" cy="240031"/>
          </a:xfrm>
          <a:custGeom>
            <a:avLst/>
            <a:gdLst/>
            <a:ahLst/>
            <a:cxnLst/>
            <a:rect l="l" t="t" r="r" b="b"/>
            <a:pathLst>
              <a:path w="6096000" h="203200">
                <a:moveTo>
                  <a:pt x="0" y="203200"/>
                </a:moveTo>
                <a:lnTo>
                  <a:pt x="6096000" y="203200"/>
                </a:lnTo>
                <a:lnTo>
                  <a:pt x="6096000" y="0"/>
                </a:lnTo>
                <a:lnTo>
                  <a:pt x="0" y="0"/>
                </a:lnTo>
                <a:lnTo>
                  <a:pt x="0" y="203200"/>
                </a:lnTo>
                <a:close/>
              </a:path>
            </a:pathLst>
          </a:custGeom>
          <a:solidFill>
            <a:srgbClr val="D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3650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06D2750-218D-7944-9273-FB9708C65AE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6256000" cy="9144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348D41-B992-1349-8476-28FF2B68E3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200" y="3581400"/>
            <a:ext cx="2123090" cy="185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135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6" r:id="rId2"/>
    <p:sldLayoutId id="2147483662" r:id="rId3"/>
    <p:sldLayoutId id="2147483664" r:id="rId4"/>
    <p:sldLayoutId id="2147483667" r:id="rId5"/>
    <p:sldLayoutId id="2147483665" r:id="rId6"/>
    <p:sldLayoutId id="2147483668" r:id="rId7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f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fif"/><Relationship Id="rId4" Type="http://schemas.openxmlformats.org/officeDocument/2006/relationships/image" Target="../media/image13.jf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4361814-6C76-944D-94BA-E049AD063971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en-US" dirty="0"/>
              <a:t>Ved Piyush, Yin Lab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436D58-0733-9A4D-8354-1256CFA00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9000" y="2667000"/>
            <a:ext cx="9372600" cy="2031325"/>
          </a:xfrm>
        </p:spPr>
        <p:txBody>
          <a:bodyPr/>
          <a:lstStyle/>
          <a:p>
            <a:r>
              <a:rPr lang="en-US" sz="4400" dirty="0"/>
              <a:t>Interpretable Recurrent Neural Networks for Carbohydrate Substrate Prediction</a:t>
            </a:r>
          </a:p>
        </p:txBody>
      </p:sp>
    </p:spTree>
    <p:extLst>
      <p:ext uri="{BB962C8B-B14F-4D97-AF65-F5344CB8AC3E}">
        <p14:creationId xmlns:p14="http://schemas.microsoft.com/office/powerpoint/2010/main" val="1670777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20878-EE34-024A-B4A7-C8FDD209D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300" y="377538"/>
            <a:ext cx="11963400" cy="485139"/>
          </a:xfrm>
        </p:spPr>
        <p:txBody>
          <a:bodyPr/>
          <a:lstStyle/>
          <a:p>
            <a:pPr algn="l"/>
            <a:r>
              <a:rPr lang="en-US" sz="3200" dirty="0"/>
              <a:t>Combing CAZy2vec vectors – inattentive model</a:t>
            </a:r>
            <a:br>
              <a:rPr lang="en-US" sz="3200" dirty="0"/>
            </a:br>
            <a:endParaRPr lang="en-US" dirty="0"/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EA118C00-6460-BD74-FD7C-0DD829DD4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031399"/>
              </p:ext>
            </p:extLst>
          </p:nvPr>
        </p:nvGraphicFramePr>
        <p:xfrm>
          <a:off x="2336800" y="1447800"/>
          <a:ext cx="13441680" cy="1828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8096">
                  <a:extLst>
                    <a:ext uri="{9D8B030D-6E8A-4147-A177-3AD203B41FA5}">
                      <a16:colId xmlns:a16="http://schemas.microsoft.com/office/drawing/2014/main" val="2136246541"/>
                    </a:ext>
                  </a:extLst>
                </a:gridCol>
                <a:gridCol w="2398576">
                  <a:extLst>
                    <a:ext uri="{9D8B030D-6E8A-4147-A177-3AD203B41FA5}">
                      <a16:colId xmlns:a16="http://schemas.microsoft.com/office/drawing/2014/main" val="1122964988"/>
                    </a:ext>
                  </a:extLst>
                </a:gridCol>
                <a:gridCol w="2688336">
                  <a:extLst>
                    <a:ext uri="{9D8B030D-6E8A-4147-A177-3AD203B41FA5}">
                      <a16:colId xmlns:a16="http://schemas.microsoft.com/office/drawing/2014/main" val="817972700"/>
                    </a:ext>
                  </a:extLst>
                </a:gridCol>
                <a:gridCol w="2688336">
                  <a:extLst>
                    <a:ext uri="{9D8B030D-6E8A-4147-A177-3AD203B41FA5}">
                      <a16:colId xmlns:a16="http://schemas.microsoft.com/office/drawing/2014/main" val="2957397449"/>
                    </a:ext>
                  </a:extLst>
                </a:gridCol>
                <a:gridCol w="2688336">
                  <a:extLst>
                    <a:ext uri="{9D8B030D-6E8A-4147-A177-3AD203B41FA5}">
                      <a16:colId xmlns:a16="http://schemas.microsoft.com/office/drawing/2014/main" val="287790593"/>
                    </a:ext>
                  </a:extLst>
                </a:gridCol>
              </a:tblGrid>
              <a:tr h="3850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Dimension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Dimension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Dimension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Dimension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245630"/>
                  </a:ext>
                </a:extLst>
              </a:tr>
              <a:tr h="385011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Hidden(GH30_8)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371599"/>
                  </a:ext>
                </a:extLst>
              </a:tr>
              <a:tr h="385011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Hidden(GH43_16)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157862"/>
                  </a:ext>
                </a:extLst>
              </a:tr>
              <a:tr h="67376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Hidden(CBM6)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01287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26F947E-E5D8-E6BF-A8E7-B87FC6E7AA5D}"/>
              </a:ext>
            </a:extLst>
          </p:cNvPr>
          <p:cNvSpPr txBox="1"/>
          <p:nvPr/>
        </p:nvSpPr>
        <p:spPr>
          <a:xfrm>
            <a:off x="2489200" y="3657600"/>
            <a:ext cx="1376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Central question </a:t>
            </a:r>
            <a:r>
              <a:rPr lang="en-US" sz="2400" dirty="0"/>
              <a:t>– How do we combine these three vectors to produce a 1-dimensional vector?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Uniform weights solution</a:t>
            </a:r>
            <a:br>
              <a:rPr lang="en-US" sz="2400" dirty="0"/>
            </a:b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Assign uniform weights: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b="1" dirty="0"/>
              <a:t>Hidden(GH30_8) </a:t>
            </a:r>
            <a:r>
              <a:rPr lang="en-US" sz="2400" dirty="0"/>
              <a:t>= </a:t>
            </a:r>
            <a:r>
              <a:rPr lang="en-US" sz="2400" b="1" dirty="0"/>
              <a:t>Hidden(GH43_16) </a:t>
            </a:r>
            <a:r>
              <a:rPr lang="en-US" sz="2400" dirty="0"/>
              <a:t>= </a:t>
            </a:r>
            <a:r>
              <a:rPr lang="en-US" sz="2400" b="1" dirty="0"/>
              <a:t>Hidden(CBM6) </a:t>
            </a:r>
            <a:r>
              <a:rPr lang="en-US" sz="2400" dirty="0"/>
              <a:t>= 1/3</a:t>
            </a:r>
            <a:br>
              <a:rPr lang="en-US" sz="2400" dirty="0"/>
            </a:b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 Element-wise weighted average</a:t>
            </a:r>
            <a:endParaRPr lang="en-US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 (1/3) </a:t>
            </a:r>
            <a:r>
              <a:rPr lang="en-US" sz="2400" b="1" dirty="0"/>
              <a:t>Hidden(GH30_8) </a:t>
            </a:r>
            <a:r>
              <a:rPr lang="en-US" sz="2400" dirty="0"/>
              <a:t>+ (1/3) </a:t>
            </a:r>
            <a:r>
              <a:rPr lang="en-US" sz="2400" b="1" dirty="0"/>
              <a:t>Hidden(GH43_16) </a:t>
            </a:r>
            <a:r>
              <a:rPr lang="en-US" sz="2400" dirty="0"/>
              <a:t>+ (1/3) </a:t>
            </a:r>
            <a:r>
              <a:rPr lang="en-US" sz="2400" b="1" dirty="0"/>
              <a:t>Hidden(CBM6) </a:t>
            </a:r>
            <a:br>
              <a:rPr lang="en-US" sz="2400" b="1" dirty="0"/>
            </a:b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No learning is required to compute these weights. </a:t>
            </a:r>
          </a:p>
        </p:txBody>
      </p:sp>
    </p:spTree>
    <p:extLst>
      <p:ext uri="{BB962C8B-B14F-4D97-AF65-F5344CB8AC3E}">
        <p14:creationId xmlns:p14="http://schemas.microsoft.com/office/powerpoint/2010/main" val="1455139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EA099-AE85-7945-AADA-A1993EE6F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5400" y="4114800"/>
            <a:ext cx="11836400" cy="914400"/>
          </a:xfrm>
        </p:spPr>
        <p:txBody>
          <a:bodyPr/>
          <a:lstStyle/>
          <a:p>
            <a:pPr algn="ctr"/>
            <a:r>
              <a:rPr lang="en-US" dirty="0"/>
              <a:t>Methods – Averaging gene vectors using Attention Module</a:t>
            </a:r>
          </a:p>
        </p:txBody>
      </p:sp>
    </p:spTree>
    <p:extLst>
      <p:ext uri="{BB962C8B-B14F-4D97-AF65-F5344CB8AC3E}">
        <p14:creationId xmlns:p14="http://schemas.microsoft.com/office/powerpoint/2010/main" val="1682592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20878-EE34-024A-B4A7-C8FDD209D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300" y="377538"/>
            <a:ext cx="11963400" cy="485139"/>
          </a:xfrm>
        </p:spPr>
        <p:txBody>
          <a:bodyPr/>
          <a:lstStyle/>
          <a:p>
            <a:pPr algn="l"/>
            <a:r>
              <a:rPr lang="en-US" sz="3200" dirty="0"/>
              <a:t>Combing CAZy2vec vectors – attentive model</a:t>
            </a:r>
            <a:br>
              <a:rPr lang="en-US" sz="3200" dirty="0"/>
            </a:b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6F947E-E5D8-E6BF-A8E7-B87FC6E7AA5D}"/>
              </a:ext>
            </a:extLst>
          </p:cNvPr>
          <p:cNvSpPr txBox="1"/>
          <p:nvPr/>
        </p:nvSpPr>
        <p:spPr>
          <a:xfrm>
            <a:off x="2336800" y="3733800"/>
            <a:ext cx="137541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Learnable weights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Design a network that can learn customized weights for each gene in the sequence. </a:t>
            </a:r>
            <a:br>
              <a:rPr lang="en-US" sz="2000" dirty="0"/>
            </a:b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Great for interpretability – can now tell the users which genes contributed most to the classification into a specific category. 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Weights sum up to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Model can learn for instance GH30_8 is very important and can communicate this to us via the weight parameter.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 weight(GH30_8) =0.8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Element wise weighted average – (0.8) </a:t>
            </a:r>
            <a:r>
              <a:rPr lang="en-US" sz="2000" b="1" dirty="0"/>
              <a:t>Hidden</a:t>
            </a:r>
            <a:r>
              <a:rPr lang="en-US" sz="2000" dirty="0"/>
              <a:t>(GH30_8) + (0.1) </a:t>
            </a:r>
            <a:r>
              <a:rPr lang="en-US" sz="2000" b="1" dirty="0"/>
              <a:t>Hidden</a:t>
            </a:r>
            <a:r>
              <a:rPr lang="en-US" sz="2000" dirty="0"/>
              <a:t>(GH43_16) + (0.1) </a:t>
            </a:r>
            <a:r>
              <a:rPr lang="en-US" sz="2000" b="1" dirty="0"/>
              <a:t>Hidden</a:t>
            </a:r>
            <a:r>
              <a:rPr lang="en-US" sz="2000" dirty="0"/>
              <a:t>(CBM6)</a:t>
            </a:r>
          </a:p>
        </p:txBody>
      </p:sp>
      <p:graphicFrame>
        <p:nvGraphicFramePr>
          <p:cNvPr id="5" name="Table 15">
            <a:extLst>
              <a:ext uri="{FF2B5EF4-FFF2-40B4-BE49-F238E27FC236}">
                <a16:creationId xmlns:a16="http://schemas.microsoft.com/office/drawing/2014/main" id="{17DBD827-E22F-D9E6-2C79-9B755EB3C1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940443"/>
              </p:ext>
            </p:extLst>
          </p:nvPr>
        </p:nvGraphicFramePr>
        <p:xfrm>
          <a:off x="2336800" y="1447800"/>
          <a:ext cx="13441680" cy="1828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8096">
                  <a:extLst>
                    <a:ext uri="{9D8B030D-6E8A-4147-A177-3AD203B41FA5}">
                      <a16:colId xmlns:a16="http://schemas.microsoft.com/office/drawing/2014/main" val="2136246541"/>
                    </a:ext>
                  </a:extLst>
                </a:gridCol>
                <a:gridCol w="2398576">
                  <a:extLst>
                    <a:ext uri="{9D8B030D-6E8A-4147-A177-3AD203B41FA5}">
                      <a16:colId xmlns:a16="http://schemas.microsoft.com/office/drawing/2014/main" val="1122964988"/>
                    </a:ext>
                  </a:extLst>
                </a:gridCol>
                <a:gridCol w="2688336">
                  <a:extLst>
                    <a:ext uri="{9D8B030D-6E8A-4147-A177-3AD203B41FA5}">
                      <a16:colId xmlns:a16="http://schemas.microsoft.com/office/drawing/2014/main" val="817972700"/>
                    </a:ext>
                  </a:extLst>
                </a:gridCol>
                <a:gridCol w="2688336">
                  <a:extLst>
                    <a:ext uri="{9D8B030D-6E8A-4147-A177-3AD203B41FA5}">
                      <a16:colId xmlns:a16="http://schemas.microsoft.com/office/drawing/2014/main" val="2957397449"/>
                    </a:ext>
                  </a:extLst>
                </a:gridCol>
                <a:gridCol w="2688336">
                  <a:extLst>
                    <a:ext uri="{9D8B030D-6E8A-4147-A177-3AD203B41FA5}">
                      <a16:colId xmlns:a16="http://schemas.microsoft.com/office/drawing/2014/main" val="287790593"/>
                    </a:ext>
                  </a:extLst>
                </a:gridCol>
              </a:tblGrid>
              <a:tr h="3850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Dimension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Dimension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Dimension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Dimension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245630"/>
                  </a:ext>
                </a:extLst>
              </a:tr>
              <a:tr h="385011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Hidden(GH30_8)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371599"/>
                  </a:ext>
                </a:extLst>
              </a:tr>
              <a:tr h="385011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Hidden(GH43_16)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157862"/>
                  </a:ext>
                </a:extLst>
              </a:tr>
              <a:tr h="67376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Hidden(CBM6)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01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9141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EA099-AE85-7945-AADA-A1993EE6F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5400" y="4114800"/>
            <a:ext cx="11836400" cy="914400"/>
          </a:xfrm>
        </p:spPr>
        <p:txBody>
          <a:bodyPr/>
          <a:lstStyle/>
          <a:p>
            <a:pPr algn="ctr"/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462279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20878-EE34-024A-B4A7-C8FDD209D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800" y="715941"/>
            <a:ext cx="11963400" cy="485139"/>
          </a:xfrm>
        </p:spPr>
        <p:txBody>
          <a:bodyPr/>
          <a:lstStyle/>
          <a:p>
            <a:pPr algn="l"/>
            <a:r>
              <a:rPr lang="en-US" sz="3200" dirty="0"/>
              <a:t>Results -  Substrate Classification Models</a:t>
            </a:r>
            <a:br>
              <a:rPr lang="en-US" sz="3200" dirty="0"/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9EC914-9ED6-9DEB-DB85-E9248CD99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828800"/>
            <a:ext cx="14081760" cy="635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100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20878-EE34-024A-B4A7-C8FDD209D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800" y="715941"/>
            <a:ext cx="11963400" cy="485139"/>
          </a:xfrm>
        </p:spPr>
        <p:txBody>
          <a:bodyPr/>
          <a:lstStyle/>
          <a:p>
            <a:pPr algn="l"/>
            <a:r>
              <a:rPr lang="en-US" sz="3200" dirty="0"/>
              <a:t>Results – Signature Genes using the Attention Module</a:t>
            </a:r>
            <a:br>
              <a:rPr lang="en-US" sz="3200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42FB54-1246-F4D2-1480-C2629B0C1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1752600"/>
            <a:ext cx="13565220" cy="627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642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EA099-AE85-7945-AADA-A1993EE6F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5400" y="4114800"/>
            <a:ext cx="11836400" cy="914400"/>
          </a:xfrm>
        </p:spPr>
        <p:txBody>
          <a:bodyPr/>
          <a:lstStyle/>
          <a:p>
            <a:pPr algn="ctr"/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78585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20878-EE34-024A-B4A7-C8FDD209D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300" y="377538"/>
            <a:ext cx="11963400" cy="485139"/>
          </a:xfrm>
        </p:spPr>
        <p:txBody>
          <a:bodyPr/>
          <a:lstStyle/>
          <a:p>
            <a:pPr algn="l"/>
            <a:r>
              <a:rPr lang="en-US" sz="3200" dirty="0"/>
              <a:t>Gene Embedding Modules - Skip-Gram Word2Vector</a:t>
            </a:r>
            <a:br>
              <a:rPr lang="en-US" sz="3200" dirty="0"/>
            </a:b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9E52DA-2E4C-AC8B-E7F5-DBE54D0DF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799" y="1265464"/>
            <a:ext cx="10951633" cy="704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20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20878-EE34-024A-B4A7-C8FDD209D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300" y="377538"/>
            <a:ext cx="11963400" cy="485139"/>
          </a:xfrm>
        </p:spPr>
        <p:txBody>
          <a:bodyPr/>
          <a:lstStyle/>
          <a:p>
            <a:pPr algn="l"/>
            <a:r>
              <a:rPr lang="en-US" sz="3200" dirty="0"/>
              <a:t>Customized Weight Learner – Model Architecture</a:t>
            </a:r>
            <a:br>
              <a:rPr lang="en-US" sz="3200" dirty="0"/>
            </a:br>
            <a:endParaRPr lang="en-US" dirty="0"/>
          </a:p>
        </p:txBody>
      </p:sp>
      <p:pic>
        <p:nvPicPr>
          <p:cNvPr id="21" name="Picture 20" descr="A picture containing text, receipt, screenshot&#10;&#10;Description automatically generated">
            <a:extLst>
              <a:ext uri="{FF2B5EF4-FFF2-40B4-BE49-F238E27FC236}">
                <a16:creationId xmlns:a16="http://schemas.microsoft.com/office/drawing/2014/main" id="{12BF712E-BF52-F07D-3B83-E04E7E944B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00" y="1143000"/>
            <a:ext cx="5029200" cy="7878759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168690-3309-FC29-408D-2B01EF017CE9}"/>
              </a:ext>
            </a:extLst>
          </p:cNvPr>
          <p:cNvCxnSpPr/>
          <p:nvPr/>
        </p:nvCxnSpPr>
        <p:spPr>
          <a:xfrm>
            <a:off x="9423400" y="2133600"/>
            <a:ext cx="762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0A44C3D-1DD6-421B-2D57-94DC3AF6AD9B}"/>
              </a:ext>
            </a:extLst>
          </p:cNvPr>
          <p:cNvSpPr txBox="1"/>
          <p:nvPr/>
        </p:nvSpPr>
        <p:spPr>
          <a:xfrm>
            <a:off x="10261600" y="1471880"/>
            <a:ext cx="4648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We assume here that all protein sequences have four genes. </a:t>
            </a:r>
            <a:br>
              <a:rPr lang="en-US" sz="1600" dirty="0"/>
            </a:b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This model can also work with variable-length protein sequences. </a:t>
            </a:r>
          </a:p>
        </p:txBody>
      </p:sp>
    </p:spTree>
    <p:extLst>
      <p:ext uri="{BB962C8B-B14F-4D97-AF65-F5344CB8AC3E}">
        <p14:creationId xmlns:p14="http://schemas.microsoft.com/office/powerpoint/2010/main" val="300945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20878-EE34-024A-B4A7-C8FDD209D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300" y="377538"/>
            <a:ext cx="11963400" cy="485139"/>
          </a:xfrm>
        </p:spPr>
        <p:txBody>
          <a:bodyPr/>
          <a:lstStyle/>
          <a:p>
            <a:pPr algn="l"/>
            <a:r>
              <a:rPr lang="en-US" sz="3200" dirty="0"/>
              <a:t>Recurrent Neural Network - Architecture</a:t>
            </a:r>
            <a:br>
              <a:rPr lang="en-US" sz="3200" dirty="0"/>
            </a:br>
            <a:endParaRPr lang="en-US" dirty="0"/>
          </a:p>
        </p:txBody>
      </p:sp>
      <p:pic>
        <p:nvPicPr>
          <p:cNvPr id="4" name="Picture 3" descr="Diagram, timeline&#10;&#10;Description automatically generated">
            <a:extLst>
              <a:ext uri="{FF2B5EF4-FFF2-40B4-BE49-F238E27FC236}">
                <a16:creationId xmlns:a16="http://schemas.microsoft.com/office/drawing/2014/main" id="{8C02EFF5-943D-21CC-B84B-A0E36A8B8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0" y="1981200"/>
            <a:ext cx="4495800" cy="53575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6434F1-E3AB-AAAB-1B90-4590B1D92312}"/>
              </a:ext>
            </a:extLst>
          </p:cNvPr>
          <p:cNvSpPr txBox="1"/>
          <p:nvPr/>
        </p:nvSpPr>
        <p:spPr>
          <a:xfrm>
            <a:off x="2146300" y="1143000"/>
            <a:ext cx="8458200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So, what is the recurrent layer?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weights are learned using Back Propagation through time (BPTT).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of the learnable parameter's overhead is from the Gene Embedding Layer.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Since we have 348 genes this layer has 348 x 64 = 22,722 number of parameters.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only have  411 training sequences, learning all 22,722 parameters will be difficult.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therefore resort to transfer learning: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Instantiate the parameters in the Gene Embedding Layer using the embedding modules of Word2Vec.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Freeze this layer so that the backpropagation algorithm doesn’t change them.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Only tune the weights of the recurrent and the classification head layer.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8BA9B3-AC78-75F7-CCB4-018722275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400" y="1752600"/>
            <a:ext cx="652462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12DA6E-0F5C-3E3D-C19A-45A8B5B5A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7108924"/>
            <a:ext cx="9906000" cy="13811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D01FF42-2DB7-4597-C70A-C74698164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600" y="533400"/>
            <a:ext cx="11963400" cy="485139"/>
          </a:xfrm>
        </p:spPr>
        <p:txBody>
          <a:bodyPr/>
          <a:lstStyle/>
          <a:p>
            <a:pPr algn="l"/>
            <a:r>
              <a:rPr lang="en-US" sz="3200" dirty="0"/>
              <a:t>Terminologies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05A383-24E5-E698-C4CD-6629AE323B80}"/>
              </a:ext>
            </a:extLst>
          </p:cNvPr>
          <p:cNvSpPr txBox="1"/>
          <p:nvPr/>
        </p:nvSpPr>
        <p:spPr>
          <a:xfrm>
            <a:off x="2336800" y="1344513"/>
            <a:ext cx="127254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CAZymes</a:t>
            </a:r>
            <a:r>
              <a:rPr lang="en-US" sz="2800" b="1" dirty="0"/>
              <a:t>:  </a:t>
            </a:r>
            <a:r>
              <a:rPr lang="en-US" sz="2800" dirty="0">
                <a:solidFill>
                  <a:schemeClr val="accent1"/>
                </a:solidFill>
              </a:rPr>
              <a:t>C</a:t>
            </a:r>
            <a:r>
              <a:rPr lang="en-US" sz="2800" dirty="0"/>
              <a:t>arbohydrate </a:t>
            </a:r>
            <a:r>
              <a:rPr lang="en-US" sz="2800" dirty="0">
                <a:solidFill>
                  <a:schemeClr val="accent1"/>
                </a:solidFill>
              </a:rPr>
              <a:t>A</a:t>
            </a:r>
            <a:r>
              <a:rPr lang="en-US" sz="2800" dirty="0"/>
              <a:t>ctive Enz</a:t>
            </a:r>
            <a:r>
              <a:rPr lang="en-US" sz="2800" dirty="0">
                <a:solidFill>
                  <a:schemeClr val="accent1"/>
                </a:solidFill>
              </a:rPr>
              <a:t>ymes</a:t>
            </a:r>
          </a:p>
          <a:p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dirty="0"/>
              <a:t>Enzymes that synthesize and modify all carbohydrates on Earth. </a:t>
            </a:r>
          </a:p>
          <a:p>
            <a:pPr marL="457200" indent="-457200">
              <a:buFontTx/>
              <a:buChar char="-"/>
            </a:pPr>
            <a:endParaRPr lang="en-US" sz="2800" dirty="0"/>
          </a:p>
          <a:p>
            <a:r>
              <a:rPr lang="en-US" sz="2800" b="1" dirty="0"/>
              <a:t>Carbohydrates:  </a:t>
            </a:r>
            <a:r>
              <a:rPr lang="en-US" sz="2800" dirty="0"/>
              <a:t>Sugar molecules that provide the body with glucose. </a:t>
            </a:r>
          </a:p>
          <a:p>
            <a:endParaRPr lang="en-US" sz="2800" b="1" dirty="0"/>
          </a:p>
          <a:p>
            <a:r>
              <a:rPr lang="en-US" sz="2800" b="1" dirty="0"/>
              <a:t>Glucose: </a:t>
            </a:r>
            <a:r>
              <a:rPr lang="en-US" sz="2800" dirty="0"/>
              <a:t>Provide the human body energy for functioning. </a:t>
            </a:r>
          </a:p>
          <a:p>
            <a:endParaRPr lang="en-US" sz="2800" b="1" dirty="0"/>
          </a:p>
          <a:p>
            <a:r>
              <a:rPr lang="en-US" sz="2800" b="1" dirty="0" err="1"/>
              <a:t>CAZymes</a:t>
            </a:r>
            <a:r>
              <a:rPr lang="en-US" sz="2800" b="1" dirty="0"/>
              <a:t> Gene Clusters (CGCs) </a:t>
            </a:r>
          </a:p>
          <a:p>
            <a:endParaRPr lang="en-US" sz="2800" b="1" dirty="0"/>
          </a:p>
          <a:p>
            <a:pPr marL="457200" indent="-457200">
              <a:buFontTx/>
              <a:buChar char="-"/>
            </a:pPr>
            <a:r>
              <a:rPr lang="en-US" sz="2800" dirty="0"/>
              <a:t>Cluster of </a:t>
            </a:r>
            <a:r>
              <a:rPr lang="en-US" sz="2800" dirty="0" err="1"/>
              <a:t>CAZymes</a:t>
            </a:r>
            <a:r>
              <a:rPr lang="en-US" sz="2800" dirty="0"/>
              <a:t>.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dirty="0" err="1"/>
              <a:t>CAZymes</a:t>
            </a:r>
            <a:r>
              <a:rPr lang="en-US" sz="2800" dirty="0"/>
              <a:t> work alongside each other to operate on carbohydrates.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824DD-55D7-E49F-70BD-156B69B2D549}"/>
              </a:ext>
            </a:extLst>
          </p:cNvPr>
          <p:cNvSpPr txBox="1"/>
          <p:nvPr/>
        </p:nvSpPr>
        <p:spPr>
          <a:xfrm>
            <a:off x="2260600" y="8686800"/>
            <a:ext cx="1272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Xylans</a:t>
            </a:r>
            <a:r>
              <a:rPr lang="en-US" dirty="0"/>
              <a:t> are carbohydrates found in foods such as wheat, rice, corn, etc. </a:t>
            </a:r>
          </a:p>
        </p:txBody>
      </p:sp>
    </p:spTree>
    <p:extLst>
      <p:ext uri="{BB962C8B-B14F-4D97-AF65-F5344CB8AC3E}">
        <p14:creationId xmlns:p14="http://schemas.microsoft.com/office/powerpoint/2010/main" val="131415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EA099-AE85-7945-AADA-A1993EE6F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5400" y="4114800"/>
            <a:ext cx="11836400" cy="914400"/>
          </a:xfrm>
        </p:spPr>
        <p:txBody>
          <a:bodyPr/>
          <a:lstStyle/>
          <a:p>
            <a:pPr algn="ctr"/>
            <a:r>
              <a:rPr lang="en-US" dirty="0"/>
              <a:t>Old - Results</a:t>
            </a:r>
          </a:p>
        </p:txBody>
      </p:sp>
    </p:spTree>
    <p:extLst>
      <p:ext uri="{BB962C8B-B14F-4D97-AF65-F5344CB8AC3E}">
        <p14:creationId xmlns:p14="http://schemas.microsoft.com/office/powerpoint/2010/main" val="3245421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20878-EE34-024A-B4A7-C8FDD209D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Results (with </a:t>
            </a:r>
            <a:r>
              <a:rPr lang="en-US" dirty="0"/>
              <a:t>Others category)</a:t>
            </a:r>
            <a:br>
              <a:rPr lang="en-US" sz="3200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BB3E3A-8F4B-3772-77FE-65F7BFFAC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0" y="1769110"/>
            <a:ext cx="12379429" cy="560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35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20878-EE34-024A-B4A7-C8FDD209D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Results (without </a:t>
            </a:r>
            <a:r>
              <a:rPr lang="en-US" dirty="0"/>
              <a:t>Others category)</a:t>
            </a:r>
            <a:br>
              <a:rPr lang="en-US" sz="3200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A02485-1F0D-3423-8774-AF799DB58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0" y="1676400"/>
            <a:ext cx="12189658" cy="560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40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20878-EE34-024A-B4A7-C8FDD209D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Results for different embedding modules</a:t>
            </a:r>
            <a:br>
              <a:rPr lang="en-US" sz="3200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A0EF5D-7AF2-1EBC-89FB-DFB99F648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412" y="1766887"/>
            <a:ext cx="11687175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98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EA099-AE85-7945-AADA-A1993EE6F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5400" y="4114800"/>
            <a:ext cx="11836400" cy="914400"/>
          </a:xfrm>
        </p:spPr>
        <p:txBody>
          <a:bodyPr/>
          <a:lstStyle/>
          <a:p>
            <a:pPr algn="ctr"/>
            <a:r>
              <a:rPr lang="en-US" dirty="0"/>
              <a:t>Results – Recurrent Deep learners</a:t>
            </a:r>
          </a:p>
        </p:txBody>
      </p:sp>
    </p:spTree>
    <p:extLst>
      <p:ext uri="{BB962C8B-B14F-4D97-AF65-F5344CB8AC3E}">
        <p14:creationId xmlns:p14="http://schemas.microsoft.com/office/powerpoint/2010/main" val="3052122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20878-EE34-024A-B4A7-C8FDD209D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200" y="636269"/>
            <a:ext cx="11963400" cy="485139"/>
          </a:xfrm>
        </p:spPr>
        <p:txBody>
          <a:bodyPr/>
          <a:lstStyle/>
          <a:p>
            <a:pPr algn="l"/>
            <a:r>
              <a:rPr lang="en-US" sz="3200" dirty="0"/>
              <a:t>Results for Recurrent Neural Networks</a:t>
            </a:r>
            <a:br>
              <a:rPr lang="en-US" sz="3200" dirty="0"/>
            </a:br>
            <a:br>
              <a:rPr lang="en-US" sz="3200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434726-30CB-EF85-FF00-74F30DCDA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1558081"/>
            <a:ext cx="12244388" cy="63283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C18419-B797-EABF-391E-2D1A0044DDB4}"/>
              </a:ext>
            </a:extLst>
          </p:cNvPr>
          <p:cNvSpPr txBox="1"/>
          <p:nvPr/>
        </p:nvSpPr>
        <p:spPr>
          <a:xfrm>
            <a:off x="3098800" y="8323065"/>
            <a:ext cx="990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we use the top 5 most frequent categories for the multiclass 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957275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20878-EE34-024A-B4A7-C8FDD209D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4720" y="304800"/>
            <a:ext cx="11963400" cy="485139"/>
          </a:xfrm>
        </p:spPr>
        <p:txBody>
          <a:bodyPr/>
          <a:lstStyle/>
          <a:p>
            <a:pPr algn="l"/>
            <a:r>
              <a:rPr lang="en-US" sz="3200" dirty="0"/>
              <a:t>P value sample Output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750AD9-4B35-84DD-8D96-62F412304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720" y="2667000"/>
            <a:ext cx="11020425" cy="1695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6A3E28-950F-98B1-691B-EC679354D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720" y="2333487"/>
            <a:ext cx="11020424" cy="33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77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EA099-AE85-7945-AADA-A1993EE6F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5400" y="4114800"/>
            <a:ext cx="11836400" cy="914400"/>
          </a:xfrm>
        </p:spPr>
        <p:txBody>
          <a:bodyPr/>
          <a:lstStyle/>
          <a:p>
            <a:pPr algn="ctr"/>
            <a:r>
              <a:rPr lang="en-US" dirty="0"/>
              <a:t>Detecting out of distribution sequences</a:t>
            </a:r>
          </a:p>
        </p:txBody>
      </p:sp>
    </p:spTree>
    <p:extLst>
      <p:ext uri="{BB962C8B-B14F-4D97-AF65-F5344CB8AC3E}">
        <p14:creationId xmlns:p14="http://schemas.microsoft.com/office/powerpoint/2010/main" val="29450624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20878-EE34-024A-B4A7-C8FDD209D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4720" y="304800"/>
            <a:ext cx="11963400" cy="485139"/>
          </a:xfrm>
        </p:spPr>
        <p:txBody>
          <a:bodyPr/>
          <a:lstStyle/>
          <a:p>
            <a:pPr algn="l"/>
            <a:r>
              <a:rPr lang="en-US" sz="3200" dirty="0"/>
              <a:t>Out of Distribution - Problem</a:t>
            </a:r>
            <a:br>
              <a:rPr lang="en-US" sz="3200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0FD6B0-8BF9-97C7-184C-8198F8177E36}"/>
              </a:ext>
            </a:extLst>
          </p:cNvPr>
          <p:cNvSpPr txBox="1"/>
          <p:nvPr/>
        </p:nvSpPr>
        <p:spPr>
          <a:xfrm>
            <a:off x="2204720" y="1174730"/>
            <a:ext cx="1333500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number of protein categories are not fixed, many categories are yet to be discovered.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Many genes from the unsupervised protein sequences are not encountered in the training sequences.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Therefore, a method is needed which can detect out of distribution protein sequences: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So that we can tell that the sequences is a previously undetected sequence.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Not provide a (forced) prediction when we shouldn’t.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sets up the stage to quantify the uncertainty in our predictions.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Two main methodologies: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Bayesian learning – Variational Inference + Monte Carlo Dropouts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Likelihood Ratios for Out of Distribution Detection</a:t>
            </a:r>
          </a:p>
        </p:txBody>
      </p:sp>
    </p:spTree>
    <p:extLst>
      <p:ext uri="{BB962C8B-B14F-4D97-AF65-F5344CB8AC3E}">
        <p14:creationId xmlns:p14="http://schemas.microsoft.com/office/powerpoint/2010/main" val="2226898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20878-EE34-024A-B4A7-C8FDD209D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4720" y="304800"/>
            <a:ext cx="11963400" cy="485139"/>
          </a:xfrm>
        </p:spPr>
        <p:txBody>
          <a:bodyPr/>
          <a:lstStyle/>
          <a:p>
            <a:pPr algn="l"/>
            <a:r>
              <a:rPr lang="en-US" sz="3200" dirty="0"/>
              <a:t>Bayesian Neural Network – Variational Inference</a:t>
            </a:r>
            <a:br>
              <a:rPr lang="en-US" sz="3200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0FD6B0-8BF9-97C7-184C-8198F8177E36}"/>
              </a:ext>
            </a:extLst>
          </p:cNvPr>
          <p:cNvSpPr txBox="1"/>
          <p:nvPr/>
        </p:nvSpPr>
        <p:spPr>
          <a:xfrm>
            <a:off x="2204720" y="1174730"/>
            <a:ext cx="13335000" cy="7740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Two types of uncertainties in a supervised learning problem.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Uncertainty due to data – Aleatoric uncertainty</a:t>
            </a:r>
            <a:br>
              <a:rPr lang="en-US" sz="2400" dirty="0"/>
            </a:b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Uncertainty due to learned parameters – Epistemic uncertainty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Variational Inference provides a way to learn posterior weight distributions for the model parameters.</a:t>
            </a:r>
          </a:p>
          <a:p>
            <a:endParaRPr lang="en-US" sz="9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Actual posterior distribution difficult to fit due to intractable </a:t>
            </a:r>
            <a:r>
              <a:rPr lang="en-US" sz="2400" dirty="0" err="1"/>
              <a:t>intergals</a:t>
            </a:r>
            <a:r>
              <a:rPr lang="en-US" sz="2400" dirty="0"/>
              <a:t>.</a:t>
            </a:r>
            <a:br>
              <a:rPr lang="en-US" sz="2400" dirty="0"/>
            </a:b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Fit using MCMC methods.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Idea: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Start with 1 dimensional gaussian priors on all model weights. </a:t>
            </a:r>
            <a:br>
              <a:rPr lang="en-US" sz="2400" dirty="0"/>
            </a:b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Learn a posterior Multivariate Normal Distribution for the weight parameters. </a:t>
            </a:r>
            <a:br>
              <a:rPr lang="en-US" sz="2400" dirty="0"/>
            </a:b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Now the prediction for a test sequence is not deterministic. </a:t>
            </a:r>
            <a:br>
              <a:rPr lang="en-US" sz="2400" dirty="0"/>
            </a:b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Every time we predict, we will get a different Conditional Probability Distribution. </a:t>
            </a:r>
            <a:br>
              <a:rPr lang="en-US" sz="2400" dirty="0"/>
            </a:b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We can use this to calculate metrics such as Entropy, NLL, Total Variance (of all classes) to filter out uncertain predictions from the model. </a:t>
            </a:r>
          </a:p>
        </p:txBody>
      </p:sp>
    </p:spTree>
    <p:extLst>
      <p:ext uri="{BB962C8B-B14F-4D97-AF65-F5344CB8AC3E}">
        <p14:creationId xmlns:p14="http://schemas.microsoft.com/office/powerpoint/2010/main" val="294856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D01FF42-2DB7-4597-C70A-C74698164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600" y="352850"/>
            <a:ext cx="11963400" cy="485139"/>
          </a:xfrm>
        </p:spPr>
        <p:txBody>
          <a:bodyPr/>
          <a:lstStyle/>
          <a:p>
            <a:pPr algn="l"/>
            <a:r>
              <a:rPr lang="en-US" sz="3200" dirty="0"/>
              <a:t>Why study CGCs? 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B0E001-3009-C74E-3ED5-B5C5F0AE0896}"/>
              </a:ext>
            </a:extLst>
          </p:cNvPr>
          <p:cNvSpPr txBox="1"/>
          <p:nvPr/>
        </p:nvSpPr>
        <p:spPr>
          <a:xfrm>
            <a:off x="2222182" y="883512"/>
            <a:ext cx="12725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Personalized Nutrition: </a:t>
            </a:r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A255F0BE-70B3-7937-015D-7D1F12043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969" y="1447193"/>
            <a:ext cx="3734843" cy="2172307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5286AAB4-5527-678B-54EF-3D5039A02D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899" y="820843"/>
            <a:ext cx="5952490" cy="335060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58A7A48-672A-AEC8-C406-6908901778A1}"/>
              </a:ext>
            </a:extLst>
          </p:cNvPr>
          <p:cNvCxnSpPr/>
          <p:nvPr/>
        </p:nvCxnSpPr>
        <p:spPr>
          <a:xfrm>
            <a:off x="6032500" y="2362200"/>
            <a:ext cx="2209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1463FEF-4576-5DE8-0418-961458D01EA2}"/>
              </a:ext>
            </a:extLst>
          </p:cNvPr>
          <p:cNvSpPr txBox="1"/>
          <p:nvPr/>
        </p:nvSpPr>
        <p:spPr>
          <a:xfrm>
            <a:off x="2206806" y="4141112"/>
            <a:ext cx="571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Based on the naturally occurring bacteria (microbes)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1810C6-2968-9C27-9668-50F1033CEDBB}"/>
              </a:ext>
            </a:extLst>
          </p:cNvPr>
          <p:cNvSpPr txBox="1"/>
          <p:nvPr/>
        </p:nvSpPr>
        <p:spPr>
          <a:xfrm>
            <a:off x="8845550" y="4116470"/>
            <a:ext cx="571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What kind of food we should take in our diet?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8918B3-AAC6-6628-4561-FB29B9CAEAA4}"/>
              </a:ext>
            </a:extLst>
          </p:cNvPr>
          <p:cNvSpPr txBox="1"/>
          <p:nvPr/>
        </p:nvSpPr>
        <p:spPr>
          <a:xfrm>
            <a:off x="2222182" y="4602779"/>
            <a:ext cx="118872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Diabetes, Obesity, and Cardiovascular Diseases - </a:t>
            </a:r>
            <a:r>
              <a:rPr lang="en-US" sz="2400" dirty="0">
                <a:solidFill>
                  <a:schemeClr val="accent1"/>
                </a:solidFill>
              </a:rPr>
              <a:t>Lifestyle-related </a:t>
            </a:r>
          </a:p>
          <a:p>
            <a:endParaRPr lang="en-US" sz="2400" dirty="0">
              <a:solidFill>
                <a:schemeClr val="accent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Can be addressed using interventions via personalized nutrition. </a:t>
            </a:r>
          </a:p>
        </p:txBody>
      </p:sp>
      <p:pic>
        <p:nvPicPr>
          <p:cNvPr id="21" name="Picture 20" descr="Engineering drawing&#10;&#10;Description automatically generated">
            <a:extLst>
              <a:ext uri="{FF2B5EF4-FFF2-40B4-BE49-F238E27FC236}">
                <a16:creationId xmlns:a16="http://schemas.microsoft.com/office/drawing/2014/main" id="{254FE588-812A-1113-A712-DDB9C3A9AF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0" y="5233721"/>
            <a:ext cx="3321050" cy="221000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32FAB16-A547-2702-B489-001B7CDFA7B8}"/>
              </a:ext>
            </a:extLst>
          </p:cNvPr>
          <p:cNvSpPr txBox="1"/>
          <p:nvPr/>
        </p:nvSpPr>
        <p:spPr>
          <a:xfrm>
            <a:off x="2260600" y="6070719"/>
            <a:ext cx="10231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Roughly $10 billion dollar industry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Fast growing – Estimated to be worth $17 Billion dollars in 2025</a:t>
            </a:r>
          </a:p>
        </p:txBody>
      </p:sp>
      <p:sp>
        <p:nvSpPr>
          <p:cNvPr id="23" name="AutoShape 2" descr="sybiotic.webp (170×170)">
            <a:extLst>
              <a:ext uri="{FF2B5EF4-FFF2-40B4-BE49-F238E27FC236}">
                <a16:creationId xmlns:a16="http://schemas.microsoft.com/office/drawing/2014/main" id="{724EC82A-40A3-66F2-23CC-53DA35D2A5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975600" y="4419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6" name="Picture 25" descr="Logo, company name&#10;&#10;Description automatically generated">
            <a:extLst>
              <a:ext uri="{FF2B5EF4-FFF2-40B4-BE49-F238E27FC236}">
                <a16:creationId xmlns:a16="http://schemas.microsoft.com/office/drawing/2014/main" id="{171D31E0-ADEA-4B70-7E93-1BF85C1CD4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490" y="7271048"/>
            <a:ext cx="1828800" cy="18288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B5D86EE-8E00-E160-A710-CBAF2F20C2AC}"/>
              </a:ext>
            </a:extLst>
          </p:cNvPr>
          <p:cNvSpPr txBox="1"/>
          <p:nvPr/>
        </p:nvSpPr>
        <p:spPr>
          <a:xfrm>
            <a:off x="4448810" y="7643576"/>
            <a:ext cx="1097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Personalized Nutrition company based out of Nebraska Innovation Campus.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Have already raised three seed rounds totaling $6.4 million dollars. </a:t>
            </a:r>
          </a:p>
        </p:txBody>
      </p:sp>
    </p:spTree>
    <p:extLst>
      <p:ext uri="{BB962C8B-B14F-4D97-AF65-F5344CB8AC3E}">
        <p14:creationId xmlns:p14="http://schemas.microsoft.com/office/powerpoint/2010/main" val="134925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20878-EE34-024A-B4A7-C8FDD209D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4720" y="304800"/>
            <a:ext cx="11963400" cy="485139"/>
          </a:xfrm>
        </p:spPr>
        <p:txBody>
          <a:bodyPr/>
          <a:lstStyle/>
          <a:p>
            <a:pPr algn="l"/>
            <a:r>
              <a:rPr lang="en-US" sz="3200" dirty="0"/>
              <a:t>Bayesian Learning – Monte Carlo Dropout</a:t>
            </a:r>
            <a:br>
              <a:rPr lang="en-US" sz="3200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0FD6B0-8BF9-97C7-184C-8198F8177E36}"/>
              </a:ext>
            </a:extLst>
          </p:cNvPr>
          <p:cNvSpPr txBox="1"/>
          <p:nvPr/>
        </p:nvSpPr>
        <p:spPr>
          <a:xfrm>
            <a:off x="2204720" y="1174730"/>
            <a:ext cx="13335000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Variational Inference almost doubles the number of learnable parameters in the model.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Because we learn a mean and variance for each of the weights. </a:t>
            </a:r>
          </a:p>
          <a:p>
            <a:pPr lvl="1"/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Monte Carlo Dropout is a regularization method in deep learning that has a Bayesian interpretation.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Idea: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During training, each weight parameter has a probability of p to be set to zero.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This is equivalent to a Bernoulli(p) prior on the weights.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In this method, we also turn on this behavior during testing time.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Doing this enables us to get probabilistic predictions for new test sequences.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Like VI in this method too we can get many different CPDs for a test sequence.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And then use metrics such as NLL, Entropy, Total Variance to filter out uncertain predictions</a:t>
            </a:r>
          </a:p>
        </p:txBody>
      </p:sp>
    </p:spTree>
    <p:extLst>
      <p:ext uri="{BB962C8B-B14F-4D97-AF65-F5344CB8AC3E}">
        <p14:creationId xmlns:p14="http://schemas.microsoft.com/office/powerpoint/2010/main" val="34561693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EA099-AE85-7945-AADA-A1993EE6F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5400" y="4114800"/>
            <a:ext cx="11836400" cy="914400"/>
          </a:xfrm>
        </p:spPr>
        <p:txBody>
          <a:bodyPr/>
          <a:lstStyle/>
          <a:p>
            <a:pPr algn="ctr"/>
            <a:r>
              <a:rPr lang="en-US" dirty="0"/>
              <a:t>Methods – Feature Extractors</a:t>
            </a:r>
          </a:p>
        </p:txBody>
      </p:sp>
    </p:spTree>
    <p:extLst>
      <p:ext uri="{BB962C8B-B14F-4D97-AF65-F5344CB8AC3E}">
        <p14:creationId xmlns:p14="http://schemas.microsoft.com/office/powerpoint/2010/main" val="281626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20878-EE34-024A-B4A7-C8FDD209D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300" y="377538"/>
            <a:ext cx="11963400" cy="485139"/>
          </a:xfrm>
        </p:spPr>
        <p:txBody>
          <a:bodyPr/>
          <a:lstStyle/>
          <a:p>
            <a:pPr algn="l"/>
            <a:r>
              <a:rPr lang="en-US" sz="3200" dirty="0"/>
              <a:t>Feature Extractor– (Skip-Gram) Word2Vector</a:t>
            </a:r>
            <a:br>
              <a:rPr lang="en-US" sz="3200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2DD0F7-FC19-93F1-8111-07446D919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400" y="1242500"/>
            <a:ext cx="7391400" cy="2784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B312A9-416E-026D-4EEA-11F556D59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200" y="4182454"/>
            <a:ext cx="7391400" cy="458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734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EA099-AE85-7945-AADA-A1993EE6F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5400" y="4114800"/>
            <a:ext cx="11836400" cy="914400"/>
          </a:xfrm>
        </p:spPr>
        <p:txBody>
          <a:bodyPr/>
          <a:lstStyle/>
          <a:p>
            <a:pPr algn="ctr"/>
            <a:r>
              <a:rPr lang="en-US" dirty="0"/>
              <a:t>Machine Learning Methods</a:t>
            </a:r>
          </a:p>
        </p:txBody>
      </p:sp>
    </p:spTree>
    <p:extLst>
      <p:ext uri="{BB962C8B-B14F-4D97-AF65-F5344CB8AC3E}">
        <p14:creationId xmlns:p14="http://schemas.microsoft.com/office/powerpoint/2010/main" val="12318600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20878-EE34-024A-B4A7-C8FDD209D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300" y="305285"/>
            <a:ext cx="11963400" cy="485139"/>
          </a:xfrm>
        </p:spPr>
        <p:txBody>
          <a:bodyPr/>
          <a:lstStyle/>
          <a:p>
            <a:pPr algn="l"/>
            <a:r>
              <a:rPr lang="en-US" sz="3200" dirty="0"/>
              <a:t>Classification Scheme</a:t>
            </a:r>
            <a:br>
              <a:rPr lang="en-US" sz="3200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0FD6B0-8BF9-97C7-184C-8198F8177E36}"/>
              </a:ext>
            </a:extLst>
          </p:cNvPr>
          <p:cNvSpPr txBox="1"/>
          <p:nvPr/>
        </p:nvSpPr>
        <p:spPr>
          <a:xfrm>
            <a:off x="2336800" y="1143000"/>
            <a:ext cx="1333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Creating a model for all 26 categories is not possible.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23B635-994F-DF1F-3DBD-9F26D0E42E5B}"/>
              </a:ext>
            </a:extLst>
          </p:cNvPr>
          <p:cNvSpPr/>
          <p:nvPr/>
        </p:nvSpPr>
        <p:spPr>
          <a:xfrm>
            <a:off x="6832600" y="1886292"/>
            <a:ext cx="25908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Two Options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AFE8163-8B3B-202A-36B3-F9E31313D2D0}"/>
              </a:ext>
            </a:extLst>
          </p:cNvPr>
          <p:cNvCxnSpPr>
            <a:cxnSpLocks/>
          </p:cNvCxnSpPr>
          <p:nvPr/>
        </p:nvCxnSpPr>
        <p:spPr>
          <a:xfrm flipH="1">
            <a:off x="6070600" y="2492136"/>
            <a:ext cx="1675505" cy="11603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9321595-93BB-AEDF-BEBF-016793A75C79}"/>
              </a:ext>
            </a:extLst>
          </p:cNvPr>
          <p:cNvSpPr txBox="1"/>
          <p:nvPr/>
        </p:nvSpPr>
        <p:spPr>
          <a:xfrm>
            <a:off x="2146300" y="3733800"/>
            <a:ext cx="6477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Method: </a:t>
            </a:r>
            <a:r>
              <a:rPr lang="en-US" sz="2400" dirty="0"/>
              <a:t>Create a model to predict the top k most frequent substrates. </a:t>
            </a:r>
          </a:p>
          <a:p>
            <a:endParaRPr lang="en-US" sz="2400" dirty="0"/>
          </a:p>
          <a:p>
            <a:r>
              <a:rPr lang="en-US" sz="2400" b="1" dirty="0"/>
              <a:t>Assumption: </a:t>
            </a:r>
            <a:r>
              <a:rPr lang="en-US" sz="2400" dirty="0"/>
              <a:t>We will only see CGCs belonging to these top k substrates during the prediction stage. </a:t>
            </a:r>
          </a:p>
          <a:p>
            <a:endParaRPr lang="en-US" sz="2400" dirty="0"/>
          </a:p>
          <a:p>
            <a:r>
              <a:rPr lang="en-US" sz="2400" b="1" dirty="0"/>
              <a:t>Challenge: </a:t>
            </a:r>
            <a:r>
              <a:rPr lang="en-US" sz="2400" dirty="0"/>
              <a:t>Figure out a way to detect training distribution samples.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AF808A5-9402-84B3-3E39-3BF5013EA289}"/>
              </a:ext>
            </a:extLst>
          </p:cNvPr>
          <p:cNvCxnSpPr>
            <a:cxnSpLocks/>
          </p:cNvCxnSpPr>
          <p:nvPr/>
        </p:nvCxnSpPr>
        <p:spPr>
          <a:xfrm>
            <a:off x="8737600" y="2492136"/>
            <a:ext cx="1828800" cy="1089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4363551-2481-7631-F7DB-B7D8D0BD8479}"/>
              </a:ext>
            </a:extLst>
          </p:cNvPr>
          <p:cNvSpPr txBox="1"/>
          <p:nvPr/>
        </p:nvSpPr>
        <p:spPr>
          <a:xfrm>
            <a:off x="9423400" y="3652494"/>
            <a:ext cx="6477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Method: </a:t>
            </a:r>
            <a:r>
              <a:rPr lang="en-US" sz="2400" dirty="0"/>
              <a:t>Create a model to predict the top k most frequent substrates + an Others category. </a:t>
            </a:r>
          </a:p>
          <a:p>
            <a:endParaRPr lang="en-US" sz="2400" dirty="0"/>
          </a:p>
          <a:p>
            <a:r>
              <a:rPr lang="en-US" sz="2400" b="1" dirty="0"/>
              <a:t>Assumption: </a:t>
            </a:r>
            <a:r>
              <a:rPr lang="en-US" sz="2400" dirty="0"/>
              <a:t>Others comprise only the not top k substrates defined </a:t>
            </a:r>
            <a:r>
              <a:rPr lang="en-US" sz="2400" dirty="0" err="1"/>
              <a:t>apriori</a:t>
            </a:r>
            <a:r>
              <a:rPr lang="en-US" sz="2400" dirty="0"/>
              <a:t>. </a:t>
            </a:r>
          </a:p>
          <a:p>
            <a:endParaRPr lang="en-US" sz="2400" dirty="0"/>
          </a:p>
          <a:p>
            <a:r>
              <a:rPr lang="en-US" sz="2400" b="1" dirty="0"/>
              <a:t>Challenge: </a:t>
            </a:r>
          </a:p>
          <a:p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Handle the heterogeneity in the CGC samples of the  Others category.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Figure out a way to detect training distribution samples. </a:t>
            </a:r>
          </a:p>
        </p:txBody>
      </p:sp>
    </p:spTree>
    <p:extLst>
      <p:ext uri="{BB962C8B-B14F-4D97-AF65-F5344CB8AC3E}">
        <p14:creationId xmlns:p14="http://schemas.microsoft.com/office/powerpoint/2010/main" val="26332158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20878-EE34-024A-B4A7-C8FDD209D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Baseline</a:t>
            </a:r>
            <a:br>
              <a:rPr lang="en-US" sz="3200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0FD6B0-8BF9-97C7-184C-8198F8177E36}"/>
              </a:ext>
            </a:extLst>
          </p:cNvPr>
          <p:cNvSpPr txBox="1"/>
          <p:nvPr/>
        </p:nvSpPr>
        <p:spPr>
          <a:xfrm>
            <a:off x="2184400" y="1447800"/>
            <a:ext cx="13335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Input features are created by count vectorizing the protein sequences. (Bag of Words: BOW) </a:t>
            </a:r>
            <a:br>
              <a:rPr lang="en-US" sz="2400" dirty="0"/>
            </a:br>
            <a:r>
              <a:rPr lang="en-US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Model: One vs Rest Classifier (with a Balanced Random Forest [BRF]) – </a:t>
            </a:r>
            <a:r>
              <a:rPr lang="en-US" sz="2400" dirty="0">
                <a:solidFill>
                  <a:srgbClr val="FF0000"/>
                </a:solidFill>
              </a:rPr>
              <a:t>(mainly to get p values)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BRF balances the number of samples per class in each bootstrapped sample.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Data is quite unbalanced. Balancing helps reduce the majority class bias of the model.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 We use a nested 10 x 5 nested cross-validation scheme.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Inner loop is used to select the best hyper-parameters. </a:t>
            </a:r>
            <a:br>
              <a:rPr lang="en-US" sz="2400" dirty="0"/>
            </a:b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Outside loop then uses the selected hyper-parameters for estimating model performance. 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632931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FF70374-A0CC-BB84-EDEB-908258EA6267}"/>
              </a:ext>
            </a:extLst>
          </p:cNvPr>
          <p:cNvSpPr txBox="1">
            <a:spLocks/>
          </p:cNvSpPr>
          <p:nvPr/>
        </p:nvSpPr>
        <p:spPr>
          <a:xfrm>
            <a:off x="2146300" y="377538"/>
            <a:ext cx="11963400" cy="485139"/>
          </a:xfrm>
          <a:prstGeom prst="rect">
            <a:avLst/>
          </a:prstGeom>
        </p:spPr>
        <p:txBody>
          <a:bodyPr lIns="0" tIns="0" rIns="0" bIns="0"/>
          <a:lstStyle>
            <a:lvl1pPr algn="r" eaLnBrk="1" hangingPunct="1">
              <a:defRPr sz="3200" b="0" i="0">
                <a:solidFill>
                  <a:schemeClr val="tx1"/>
                </a:solidFill>
                <a:latin typeface="+mn-lt"/>
                <a:ea typeface="+mj-ea"/>
                <a:cs typeface="Times New Roman"/>
              </a:defRPr>
            </a:lvl1pPr>
          </a:lstStyle>
          <a:p>
            <a:pPr algn="l"/>
            <a:r>
              <a:rPr lang="en-US" kern="0" dirty="0"/>
              <a:t>Feature Extractors– Word2Vec CBOW &amp; Doc2Vec architectures</a:t>
            </a:r>
            <a:br>
              <a:rPr lang="en-US" kern="0" dirty="0"/>
            </a:br>
            <a:endParaRPr lang="en-US" kern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32E9F3-0426-CECE-2FFA-22B74C19E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488" y="5422898"/>
            <a:ext cx="5610225" cy="33693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A507AE-D100-C9E3-391E-00134FCBB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400" y="1371511"/>
            <a:ext cx="5105400" cy="35790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8C0DF7-F3DE-ED81-7A7F-F0C7049DE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600" y="5345986"/>
            <a:ext cx="4724400" cy="35231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A25A2D-9688-8DE5-EBEB-074961B49B61}"/>
              </a:ext>
            </a:extLst>
          </p:cNvPr>
          <p:cNvSpPr txBox="1"/>
          <p:nvPr/>
        </p:nvSpPr>
        <p:spPr>
          <a:xfrm>
            <a:off x="8578056" y="6242218"/>
            <a:ext cx="190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Doc2Vec architectures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75DB77-A9B0-41DB-F4C2-7CAEE415D972}"/>
              </a:ext>
            </a:extLst>
          </p:cNvPr>
          <p:cNvSpPr txBox="1"/>
          <p:nvPr/>
        </p:nvSpPr>
        <p:spPr>
          <a:xfrm>
            <a:off x="2146300" y="3001746"/>
            <a:ext cx="4305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Paragraph ID 1: </a:t>
            </a:r>
            <a:r>
              <a:rPr lang="en-US" sz="2000" dirty="0"/>
              <a:t>The cat sat on the mat</a:t>
            </a:r>
          </a:p>
        </p:txBody>
      </p:sp>
    </p:spTree>
    <p:extLst>
      <p:ext uri="{BB962C8B-B14F-4D97-AF65-F5344CB8AC3E}">
        <p14:creationId xmlns:p14="http://schemas.microsoft.com/office/powerpoint/2010/main" val="401105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20878-EE34-024A-B4A7-C8FDD209D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Results (without </a:t>
            </a:r>
            <a:r>
              <a:rPr lang="en-US" dirty="0"/>
              <a:t>Others category) – Classification Metrics</a:t>
            </a:r>
            <a:br>
              <a:rPr lang="en-US" sz="3200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8CCD53-A50F-8C84-5156-0FB8B5D63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897" y="1897856"/>
            <a:ext cx="11348206" cy="534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280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F9E3929-578F-8504-B940-6229A6BC44F3}"/>
              </a:ext>
            </a:extLst>
          </p:cNvPr>
          <p:cNvSpPr txBox="1">
            <a:spLocks/>
          </p:cNvSpPr>
          <p:nvPr/>
        </p:nvSpPr>
        <p:spPr>
          <a:xfrm>
            <a:off x="2336800" y="762000"/>
            <a:ext cx="11963400" cy="485139"/>
          </a:xfrm>
          <a:prstGeom prst="rect">
            <a:avLst/>
          </a:prstGeom>
        </p:spPr>
        <p:txBody>
          <a:bodyPr lIns="0" tIns="0" rIns="0" bIns="0"/>
          <a:lstStyle>
            <a:lvl1pPr algn="r" eaLnBrk="1" hangingPunct="1">
              <a:defRPr sz="3200" b="0" i="0">
                <a:solidFill>
                  <a:schemeClr val="tx1"/>
                </a:solidFill>
                <a:latin typeface="+mn-lt"/>
                <a:ea typeface="+mj-ea"/>
                <a:cs typeface="Times New Roman"/>
              </a:defRPr>
            </a:lvl1pPr>
          </a:lstStyle>
          <a:p>
            <a:pPr algn="l"/>
            <a:r>
              <a:rPr lang="en-US" kern="0" dirty="0"/>
              <a:t>Results (with and without Others category) – Word2Vec Skip-Gram</a:t>
            </a:r>
            <a:br>
              <a:rPr lang="en-US" kern="0" dirty="0"/>
            </a:br>
            <a:endParaRPr lang="en-US" kern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26DBC3-A35E-2982-FCAB-5F1FE677D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50" y="1733550"/>
            <a:ext cx="116205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8599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20878-EE34-024A-B4A7-C8FDD209D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4720" y="304800"/>
            <a:ext cx="11963400" cy="485139"/>
          </a:xfrm>
        </p:spPr>
        <p:txBody>
          <a:bodyPr/>
          <a:lstStyle/>
          <a:p>
            <a:pPr algn="l"/>
            <a:r>
              <a:rPr lang="en-US" sz="3200" dirty="0"/>
              <a:t>Recommendations</a:t>
            </a:r>
            <a:br>
              <a:rPr lang="en-US" sz="3200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67FA87-601A-D9CD-3D6F-EF013059DB5B}"/>
              </a:ext>
            </a:extLst>
          </p:cNvPr>
          <p:cNvSpPr txBox="1"/>
          <p:nvPr/>
        </p:nvSpPr>
        <p:spPr>
          <a:xfrm>
            <a:off x="2177174" y="1219200"/>
            <a:ext cx="13335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Use an attentive deep learning model – balanced performance with interpretability. </a:t>
            </a:r>
            <a:br>
              <a:rPr lang="en-US" sz="2400" dirty="0"/>
            </a:br>
            <a:r>
              <a:rPr lang="en-US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Use the setup which only uses top k most frequent substrates without the Others category.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Only provide predicted substrates for such CGCs which: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The </a:t>
            </a:r>
            <a:r>
              <a:rPr lang="en-US" sz="2400" dirty="0" err="1"/>
              <a:t>CAZyme</a:t>
            </a:r>
            <a:r>
              <a:rPr lang="en-US" sz="2400" dirty="0"/>
              <a:t> from the literature is the most important gene using the attentive model.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The predicted probability score is above a high threshold value (for example – 80%).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We can envision a weighted two-step filtering process using the above two </a:t>
            </a:r>
            <a:r>
              <a:rPr lang="en-US" sz="2400" dirty="0" err="1"/>
              <a:t>criterias</a:t>
            </a:r>
            <a:r>
              <a:rPr lang="en-US" sz="2400" dirty="0"/>
              <a:t>.  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5334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4DEB7-F442-C14C-A341-4C227584A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400" y="153064"/>
            <a:ext cx="11049000" cy="485139"/>
          </a:xfrm>
        </p:spPr>
        <p:txBody>
          <a:bodyPr/>
          <a:lstStyle/>
          <a:p>
            <a:pPr algn="l"/>
            <a:r>
              <a:rPr lang="en-US" sz="3600" dirty="0"/>
              <a:t>Agenda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B5CFB4-0AC2-CFBD-9473-32B94B56CE1C}"/>
              </a:ext>
            </a:extLst>
          </p:cNvPr>
          <p:cNvSpPr/>
          <p:nvPr/>
        </p:nvSpPr>
        <p:spPr>
          <a:xfrm>
            <a:off x="7366179" y="172382"/>
            <a:ext cx="25146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two key goals.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2EEDD3-AC8D-0D4E-8E76-AAD30D92CBCE}"/>
              </a:ext>
            </a:extLst>
          </p:cNvPr>
          <p:cNvSpPr/>
          <p:nvPr/>
        </p:nvSpPr>
        <p:spPr>
          <a:xfrm>
            <a:off x="7366179" y="1426462"/>
            <a:ext cx="25146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87B35BC-732B-3A23-8479-7B5B73AEB9D2}"/>
              </a:ext>
            </a:extLst>
          </p:cNvPr>
          <p:cNvCxnSpPr>
            <a:stCxn id="7" idx="2"/>
          </p:cNvCxnSpPr>
          <p:nvPr/>
        </p:nvCxnSpPr>
        <p:spPr>
          <a:xfrm flipH="1">
            <a:off x="7074973" y="2112262"/>
            <a:ext cx="1548506" cy="7619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6A2F22A-C8D9-CD88-3904-843FE3E9595B}"/>
              </a:ext>
            </a:extLst>
          </p:cNvPr>
          <p:cNvSpPr/>
          <p:nvPr/>
        </p:nvSpPr>
        <p:spPr>
          <a:xfrm>
            <a:off x="5817673" y="2894687"/>
            <a:ext cx="25146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Supervised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FFA639-87C9-E61C-18EA-D38E510C833C}"/>
              </a:ext>
            </a:extLst>
          </p:cNvPr>
          <p:cNvSpPr/>
          <p:nvPr/>
        </p:nvSpPr>
        <p:spPr>
          <a:xfrm>
            <a:off x="9089264" y="2894687"/>
            <a:ext cx="25146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Unsupervised Data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AC33105-745B-A4BB-BC3D-2C68A8AFBDCF}"/>
              </a:ext>
            </a:extLst>
          </p:cNvPr>
          <p:cNvCxnSpPr>
            <a:cxnSpLocks/>
          </p:cNvCxnSpPr>
          <p:nvPr/>
        </p:nvCxnSpPr>
        <p:spPr>
          <a:xfrm>
            <a:off x="8618470" y="2109043"/>
            <a:ext cx="1728094" cy="7856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0B2E6C8-C887-3472-6D11-B879406DD1AD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8623479" y="858182"/>
            <a:ext cx="7870" cy="5774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4C273F77-7C0E-F758-7145-494B62524D70}"/>
              </a:ext>
            </a:extLst>
          </p:cNvPr>
          <p:cNvSpPr/>
          <p:nvPr/>
        </p:nvSpPr>
        <p:spPr>
          <a:xfrm>
            <a:off x="7400880" y="3803347"/>
            <a:ext cx="2514600" cy="6858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Recurrent Neural Networks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437F017-0DAB-FF63-EDDD-1B814E6454AD}"/>
              </a:ext>
            </a:extLst>
          </p:cNvPr>
          <p:cNvCxnSpPr>
            <a:cxnSpLocks/>
          </p:cNvCxnSpPr>
          <p:nvPr/>
        </p:nvCxnSpPr>
        <p:spPr>
          <a:xfrm flipH="1">
            <a:off x="7087494" y="4488125"/>
            <a:ext cx="1548506" cy="7619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33546D47-D618-2A10-249E-F2579051668D}"/>
              </a:ext>
            </a:extLst>
          </p:cNvPr>
          <p:cNvSpPr/>
          <p:nvPr/>
        </p:nvSpPr>
        <p:spPr>
          <a:xfrm>
            <a:off x="5830194" y="5270550"/>
            <a:ext cx="2514600" cy="6858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Without Attention Module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8875D24-3824-1568-8EC6-9BBBE7D9BED0}"/>
              </a:ext>
            </a:extLst>
          </p:cNvPr>
          <p:cNvSpPr/>
          <p:nvPr/>
        </p:nvSpPr>
        <p:spPr>
          <a:xfrm>
            <a:off x="9101785" y="5270550"/>
            <a:ext cx="2514600" cy="6858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With Attention Module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B654D5C-C290-CBD7-5B22-67A849483446}"/>
              </a:ext>
            </a:extLst>
          </p:cNvPr>
          <p:cNvCxnSpPr>
            <a:cxnSpLocks/>
          </p:cNvCxnSpPr>
          <p:nvPr/>
        </p:nvCxnSpPr>
        <p:spPr>
          <a:xfrm>
            <a:off x="8630991" y="4484906"/>
            <a:ext cx="1728094" cy="7856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14AE248C-82A2-91A8-62E3-263B5FC012F3}"/>
              </a:ext>
            </a:extLst>
          </p:cNvPr>
          <p:cNvSpPr/>
          <p:nvPr/>
        </p:nvSpPr>
        <p:spPr>
          <a:xfrm>
            <a:off x="7426280" y="6401709"/>
            <a:ext cx="2514600" cy="6858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EB2310F-2071-1D70-FED7-DE8BBCF3A4AE}"/>
              </a:ext>
            </a:extLst>
          </p:cNvPr>
          <p:cNvCxnSpPr>
            <a:cxnSpLocks/>
          </p:cNvCxnSpPr>
          <p:nvPr/>
        </p:nvCxnSpPr>
        <p:spPr>
          <a:xfrm flipH="1">
            <a:off x="5877774" y="7083268"/>
            <a:ext cx="2097826" cy="7619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3AB2F9ED-B92D-FD4B-DBA8-F0DCA766608F}"/>
              </a:ext>
            </a:extLst>
          </p:cNvPr>
          <p:cNvSpPr/>
          <p:nvPr/>
        </p:nvSpPr>
        <p:spPr>
          <a:xfrm>
            <a:off x="4112743" y="7868912"/>
            <a:ext cx="2514600" cy="6858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Substrate Prediction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7B01E51-066C-29FF-2BA4-BC0EE5D7F186}"/>
              </a:ext>
            </a:extLst>
          </p:cNvPr>
          <p:cNvCxnSpPr>
            <a:cxnSpLocks/>
          </p:cNvCxnSpPr>
          <p:nvPr/>
        </p:nvCxnSpPr>
        <p:spPr>
          <a:xfrm>
            <a:off x="9480549" y="7066568"/>
            <a:ext cx="2182253" cy="7981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7C61FCAA-4E7E-FFC7-C6B2-1C0352B46F91}"/>
              </a:ext>
            </a:extLst>
          </p:cNvPr>
          <p:cNvSpPr/>
          <p:nvPr/>
        </p:nvSpPr>
        <p:spPr>
          <a:xfrm>
            <a:off x="10947400" y="7868912"/>
            <a:ext cx="2514600" cy="6858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Signature Genes</a:t>
            </a:r>
          </a:p>
        </p:txBody>
      </p:sp>
    </p:spTree>
    <p:extLst>
      <p:ext uri="{BB962C8B-B14F-4D97-AF65-F5344CB8AC3E}">
        <p14:creationId xmlns:p14="http://schemas.microsoft.com/office/powerpoint/2010/main" val="27103836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20878-EE34-024A-B4A7-C8FDD209D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4720" y="304800"/>
            <a:ext cx="11963400" cy="485139"/>
          </a:xfrm>
        </p:spPr>
        <p:txBody>
          <a:bodyPr/>
          <a:lstStyle/>
          <a:p>
            <a:pPr algn="l"/>
            <a:r>
              <a:rPr lang="en-US" sz="3200" dirty="0"/>
              <a:t>Progress till date &amp; Next Steps</a:t>
            </a:r>
            <a:br>
              <a:rPr lang="en-US" sz="3200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67FA87-601A-D9CD-3D6F-EF013059DB5B}"/>
              </a:ext>
            </a:extLst>
          </p:cNvPr>
          <p:cNvSpPr txBox="1"/>
          <p:nvPr/>
        </p:nvSpPr>
        <p:spPr>
          <a:xfrm>
            <a:off x="2177174" y="1219200"/>
            <a:ext cx="1333500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now can: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Prepare CSV files from any unsupervised CGC data dump.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Create Word2Vec, Doc2Vec, and </a:t>
            </a:r>
            <a:r>
              <a:rPr lang="en-US" sz="2400" dirty="0" err="1"/>
              <a:t>FastText</a:t>
            </a:r>
            <a:r>
              <a:rPr lang="en-US" sz="2400" dirty="0"/>
              <a:t> feature extractors (highly parallelized version for speed of training).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Train and evaluate the k-fold cross-validated performance of shallow and deep learners.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Script demonstrating the implementation of sub finder pipeline for UHGG data: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Output: predicted substrate, predicted probability score, p-value</a:t>
            </a:r>
            <a:br>
              <a:rPr lang="en-US" sz="2400" dirty="0"/>
            </a:br>
            <a:r>
              <a:rPr lang="en-US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Next Steps: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Implement the domain-expert filtering condition.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Run experiments to assess the filtering conditions’ impact on the Precision of the model.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Decide the kind of interpretation to provide with the </a:t>
            </a:r>
            <a:r>
              <a:rPr lang="en-US" sz="2400"/>
              <a:t>predicted substrate.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75112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2CDA95-2C61-F5E5-5081-F9E5ADB7B412}"/>
              </a:ext>
            </a:extLst>
          </p:cNvPr>
          <p:cNvSpPr txBox="1">
            <a:spLocks/>
          </p:cNvSpPr>
          <p:nvPr/>
        </p:nvSpPr>
        <p:spPr>
          <a:xfrm>
            <a:off x="2305844" y="619260"/>
            <a:ext cx="11963400" cy="485139"/>
          </a:xfrm>
          <a:prstGeom prst="rect">
            <a:avLst/>
          </a:prstGeom>
        </p:spPr>
        <p:txBody>
          <a:bodyPr lIns="0" tIns="0" rIns="0" bIns="0"/>
          <a:lstStyle>
            <a:lvl1pPr algn="r" eaLnBrk="1" hangingPunct="1">
              <a:defRPr sz="3200" b="0" i="0">
                <a:solidFill>
                  <a:schemeClr val="tx1"/>
                </a:solidFill>
                <a:latin typeface="+mn-lt"/>
                <a:ea typeface="+mj-ea"/>
                <a:cs typeface="Times New Roman"/>
              </a:defRPr>
            </a:lvl1pPr>
          </a:lstStyle>
          <a:p>
            <a:pPr algn="l"/>
            <a:r>
              <a:rPr lang="en-US" kern="0" dirty="0"/>
              <a:t>Assessing the Feature Extraction Methods </a:t>
            </a:r>
            <a:r>
              <a:rPr lang="en-US" sz="3200" dirty="0"/>
              <a:t>(without </a:t>
            </a:r>
            <a:r>
              <a:rPr lang="en-US" dirty="0"/>
              <a:t>Others category)</a:t>
            </a:r>
            <a:br>
              <a:rPr lang="en-US" kern="0" dirty="0"/>
            </a:br>
            <a:endParaRPr lang="en-US" kern="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EF8974-E416-AFA8-116F-2CE07B7C6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412" y="1604962"/>
            <a:ext cx="9196388" cy="692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69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20878-EE34-024A-B4A7-C8FDD209D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Two key goals</a:t>
            </a:r>
            <a:br>
              <a:rPr lang="en-US" sz="3200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8C718F-FEB1-07AA-8AC5-6BF91EB4B1B2}"/>
              </a:ext>
            </a:extLst>
          </p:cNvPr>
          <p:cNvSpPr txBox="1"/>
          <p:nvPr/>
        </p:nvSpPr>
        <p:spPr>
          <a:xfrm>
            <a:off x="2413000" y="4839755"/>
            <a:ext cx="130441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Goal 1:</a:t>
            </a:r>
            <a:r>
              <a:rPr lang="en-US" sz="2400" dirty="0"/>
              <a:t> Predict the Carbohydrate substrate that a given CGC can synthesize.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Goal 2: </a:t>
            </a:r>
            <a:r>
              <a:rPr lang="en-US" sz="2400" dirty="0"/>
              <a:t>Tell which </a:t>
            </a:r>
            <a:r>
              <a:rPr lang="en-US" sz="2400" dirty="0" err="1"/>
              <a:t>CAZymes</a:t>
            </a:r>
            <a:r>
              <a:rPr lang="en-US" sz="2400" dirty="0"/>
              <a:t> are most influential for this substrate prediction.</a:t>
            </a:r>
            <a:br>
              <a:rPr lang="en-US" sz="2400" b="1" dirty="0"/>
            </a:br>
            <a:endParaRPr lang="en-US" sz="24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EA1901-2118-6B17-C7BD-34D134FF5A44}"/>
              </a:ext>
            </a:extLst>
          </p:cNvPr>
          <p:cNvSpPr/>
          <p:nvPr/>
        </p:nvSpPr>
        <p:spPr>
          <a:xfrm>
            <a:off x="2632987" y="1789104"/>
            <a:ext cx="1600200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GH30_8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0C9D48-9236-EF4E-30C0-0D80C44A3F42}"/>
              </a:ext>
            </a:extLst>
          </p:cNvPr>
          <p:cNvSpPr/>
          <p:nvPr/>
        </p:nvSpPr>
        <p:spPr>
          <a:xfrm>
            <a:off x="5305702" y="1789104"/>
            <a:ext cx="1600200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GH43_16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165CBE-5E9A-D476-3E91-DE7555C81239}"/>
              </a:ext>
            </a:extLst>
          </p:cNvPr>
          <p:cNvSpPr/>
          <p:nvPr/>
        </p:nvSpPr>
        <p:spPr>
          <a:xfrm>
            <a:off x="8037472" y="1789103"/>
            <a:ext cx="1600200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CBM6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F35DD0-C72E-FB29-AF3C-E64D3C7E521A}"/>
              </a:ext>
            </a:extLst>
          </p:cNvPr>
          <p:cNvCxnSpPr/>
          <p:nvPr/>
        </p:nvCxnSpPr>
        <p:spPr>
          <a:xfrm>
            <a:off x="4309387" y="2019936"/>
            <a:ext cx="838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B562EF-3A89-68CC-9746-3C1375A11E0B}"/>
              </a:ext>
            </a:extLst>
          </p:cNvPr>
          <p:cNvCxnSpPr/>
          <p:nvPr/>
        </p:nvCxnSpPr>
        <p:spPr>
          <a:xfrm>
            <a:off x="7052587" y="2019936"/>
            <a:ext cx="838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A9C91C-B24A-8F89-3BC9-CD7C670F0D45}"/>
              </a:ext>
            </a:extLst>
          </p:cNvPr>
          <p:cNvCxnSpPr/>
          <p:nvPr/>
        </p:nvCxnSpPr>
        <p:spPr>
          <a:xfrm>
            <a:off x="10632082" y="2027595"/>
            <a:ext cx="838200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A227CCE-0B14-F1EC-16B0-AC43BF00189E}"/>
              </a:ext>
            </a:extLst>
          </p:cNvPr>
          <p:cNvSpPr/>
          <p:nvPr/>
        </p:nvSpPr>
        <p:spPr>
          <a:xfrm>
            <a:off x="2569487" y="3277906"/>
            <a:ext cx="1600200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GT4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25D54E-352E-35C5-AB83-7ECBA3D6A717}"/>
              </a:ext>
            </a:extLst>
          </p:cNvPr>
          <p:cNvSpPr/>
          <p:nvPr/>
        </p:nvSpPr>
        <p:spPr>
          <a:xfrm>
            <a:off x="4663717" y="3277906"/>
            <a:ext cx="1600200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9.B.18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05F341-352A-BA92-F11F-D207F333E156}"/>
              </a:ext>
            </a:extLst>
          </p:cNvPr>
          <p:cNvSpPr/>
          <p:nvPr/>
        </p:nvSpPr>
        <p:spPr>
          <a:xfrm>
            <a:off x="6671587" y="3277906"/>
            <a:ext cx="1600200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GT4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9725E8-0D35-0A18-5488-06E97F2C08C2}"/>
              </a:ext>
            </a:extLst>
          </p:cNvPr>
          <p:cNvSpPr/>
          <p:nvPr/>
        </p:nvSpPr>
        <p:spPr>
          <a:xfrm>
            <a:off x="11957326" y="3108268"/>
            <a:ext cx="2215516" cy="92143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Capsule Polysaccharides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0082634-DFBC-18FE-845B-9E11CEB155C7}"/>
              </a:ext>
            </a:extLst>
          </p:cNvPr>
          <p:cNvCxnSpPr>
            <a:cxnSpLocks/>
          </p:cNvCxnSpPr>
          <p:nvPr/>
        </p:nvCxnSpPr>
        <p:spPr>
          <a:xfrm>
            <a:off x="4245887" y="3508738"/>
            <a:ext cx="3797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1DC7338-691F-AC7C-9D2B-C0E9AF648D1B}"/>
              </a:ext>
            </a:extLst>
          </p:cNvPr>
          <p:cNvCxnSpPr/>
          <p:nvPr/>
        </p:nvCxnSpPr>
        <p:spPr>
          <a:xfrm>
            <a:off x="10632082" y="3508738"/>
            <a:ext cx="838200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9B72D9-FC37-6345-E711-0D0DA048A9B9}"/>
              </a:ext>
            </a:extLst>
          </p:cNvPr>
          <p:cNvCxnSpPr>
            <a:cxnSpLocks/>
          </p:cNvCxnSpPr>
          <p:nvPr/>
        </p:nvCxnSpPr>
        <p:spPr>
          <a:xfrm>
            <a:off x="6263917" y="3491920"/>
            <a:ext cx="3797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AA444E9-3B0B-63B0-9253-8C957FF2432D}"/>
              </a:ext>
            </a:extLst>
          </p:cNvPr>
          <p:cNvCxnSpPr>
            <a:cxnSpLocks/>
          </p:cNvCxnSpPr>
          <p:nvPr/>
        </p:nvCxnSpPr>
        <p:spPr>
          <a:xfrm>
            <a:off x="8271787" y="3494151"/>
            <a:ext cx="3797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F353681-C966-E267-B8DA-FD70BBDAEF20}"/>
              </a:ext>
            </a:extLst>
          </p:cNvPr>
          <p:cNvSpPr/>
          <p:nvPr/>
        </p:nvSpPr>
        <p:spPr>
          <a:xfrm>
            <a:off x="8684537" y="3281711"/>
            <a:ext cx="1600200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2.A.66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D02E37-F094-20D4-F899-7D5F336BA950}"/>
              </a:ext>
            </a:extLst>
          </p:cNvPr>
          <p:cNvSpPr/>
          <p:nvPr/>
        </p:nvSpPr>
        <p:spPr>
          <a:xfrm>
            <a:off x="11929386" y="1559216"/>
            <a:ext cx="2215516" cy="92143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Xylan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12390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20878-EE34-024A-B4A7-C8FDD209D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442" y="293804"/>
            <a:ext cx="11963400" cy="485139"/>
          </a:xfrm>
        </p:spPr>
        <p:txBody>
          <a:bodyPr/>
          <a:lstStyle/>
          <a:p>
            <a:pPr algn="l"/>
            <a:r>
              <a:rPr lang="en-US" sz="3200" dirty="0"/>
              <a:t>Data</a:t>
            </a:r>
            <a:br>
              <a:rPr lang="en-US" sz="3200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0FD6B0-8BF9-97C7-184C-8198F8177E36}"/>
              </a:ext>
            </a:extLst>
          </p:cNvPr>
          <p:cNvSpPr txBox="1"/>
          <p:nvPr/>
        </p:nvSpPr>
        <p:spPr>
          <a:xfrm>
            <a:off x="2184400" y="990600"/>
            <a:ext cx="13335000" cy="88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Supervised dataset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411 CGCs belonging to 26 different substrate categories. </a:t>
            </a:r>
            <a:br>
              <a:rPr lang="en-US" sz="2400" dirty="0"/>
            </a:br>
            <a:endParaRPr lang="en-US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353 unique genes. 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Unsupervised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Close to a quarter million CGCs. </a:t>
            </a:r>
            <a:br>
              <a:rPr lang="en-US" sz="2400" dirty="0"/>
            </a:b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1505 unique genes. 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B991E4-3510-2E41-2D01-B1BF45131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442" y="2514600"/>
            <a:ext cx="6934200" cy="47764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5B5A0F-0610-F2F3-6E3D-7AEC01A25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6858" y="2850176"/>
            <a:ext cx="602932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37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FF70374-A0CC-BB84-EDEB-908258EA6267}"/>
              </a:ext>
            </a:extLst>
          </p:cNvPr>
          <p:cNvSpPr txBox="1">
            <a:spLocks/>
          </p:cNvSpPr>
          <p:nvPr/>
        </p:nvSpPr>
        <p:spPr>
          <a:xfrm>
            <a:off x="2146300" y="377538"/>
            <a:ext cx="11963400" cy="485139"/>
          </a:xfrm>
          <a:prstGeom prst="rect">
            <a:avLst/>
          </a:prstGeom>
        </p:spPr>
        <p:txBody>
          <a:bodyPr lIns="0" tIns="0" rIns="0" bIns="0"/>
          <a:lstStyle>
            <a:lvl1pPr algn="r" eaLnBrk="1" hangingPunct="1">
              <a:defRPr sz="3200" b="0" i="0">
                <a:solidFill>
                  <a:schemeClr val="tx1"/>
                </a:solidFill>
                <a:latin typeface="+mn-lt"/>
                <a:ea typeface="+mj-ea"/>
                <a:cs typeface="Times New Roman"/>
              </a:defRPr>
            </a:lvl1pPr>
          </a:lstStyle>
          <a:p>
            <a:pPr algn="l"/>
            <a:r>
              <a:rPr lang="en-US" kern="0" dirty="0"/>
              <a:t>Word2Vec to CAZy2Vec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60ABA0-B282-50CA-F3A5-1AE5D1CA4F79}"/>
              </a:ext>
            </a:extLst>
          </p:cNvPr>
          <p:cNvSpPr/>
          <p:nvPr/>
        </p:nvSpPr>
        <p:spPr>
          <a:xfrm>
            <a:off x="11457814" y="1828800"/>
            <a:ext cx="28194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CAZy2Vec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A807EC-11C8-5126-3621-1DDA8EAD3315}"/>
              </a:ext>
            </a:extLst>
          </p:cNvPr>
          <p:cNvCxnSpPr>
            <a:cxnSpLocks/>
          </p:cNvCxnSpPr>
          <p:nvPr/>
        </p:nvCxnSpPr>
        <p:spPr>
          <a:xfrm>
            <a:off x="4241800" y="2835741"/>
            <a:ext cx="0" cy="12803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ABA50D8-CC36-A2BB-D663-19C03370E26C}"/>
              </a:ext>
            </a:extLst>
          </p:cNvPr>
          <p:cNvSpPr txBox="1"/>
          <p:nvPr/>
        </p:nvSpPr>
        <p:spPr>
          <a:xfrm>
            <a:off x="9062971" y="4038600"/>
            <a:ext cx="71930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any observed gene in the supervised + unsupervised corpus: 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 provide a feature vector of d dimension.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Give a similarity score for any pair of genes.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 even give a feature vector for an unobserved gene token. (</a:t>
            </a:r>
            <a:r>
              <a:rPr lang="en-US" sz="2400" dirty="0" err="1"/>
              <a:t>FastText</a:t>
            </a:r>
            <a:r>
              <a:rPr lang="en-US" sz="2400" dirty="0"/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721232-96F7-DF82-7B20-0DADD24B454F}"/>
              </a:ext>
            </a:extLst>
          </p:cNvPr>
          <p:cNvSpPr/>
          <p:nvPr/>
        </p:nvSpPr>
        <p:spPr>
          <a:xfrm>
            <a:off x="3022600" y="2002341"/>
            <a:ext cx="28194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Word2Vec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E1A4FD-0256-47F0-156C-2162B6EE881B}"/>
              </a:ext>
            </a:extLst>
          </p:cNvPr>
          <p:cNvSpPr txBox="1"/>
          <p:nvPr/>
        </p:nvSpPr>
        <p:spPr>
          <a:xfrm>
            <a:off x="1948558" y="4117326"/>
            <a:ext cx="71930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Technique from the field of Natural Language Processing.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Learns a vectored representation for words from a corpus of text.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Semantically similar words are closer in the learned vector space.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02EE9CB-6077-DBA1-CCF9-134083FEE79E}"/>
              </a:ext>
            </a:extLst>
          </p:cNvPr>
          <p:cNvCxnSpPr>
            <a:cxnSpLocks/>
          </p:cNvCxnSpPr>
          <p:nvPr/>
        </p:nvCxnSpPr>
        <p:spPr>
          <a:xfrm>
            <a:off x="12811634" y="2835741"/>
            <a:ext cx="0" cy="12803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875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EA099-AE85-7945-AADA-A1993EE6F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5400" y="4114800"/>
            <a:ext cx="11836400" cy="914400"/>
          </a:xfrm>
        </p:spPr>
        <p:txBody>
          <a:bodyPr/>
          <a:lstStyle/>
          <a:p>
            <a:pPr algn="ctr"/>
            <a:r>
              <a:rPr lang="en-US" dirty="0"/>
              <a:t>Deep Learning Models – Recurrent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370632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20878-EE34-024A-B4A7-C8FDD209D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300" y="377538"/>
            <a:ext cx="11963400" cy="485139"/>
          </a:xfrm>
        </p:spPr>
        <p:txBody>
          <a:bodyPr/>
          <a:lstStyle/>
          <a:p>
            <a:pPr algn="l"/>
            <a:r>
              <a:rPr lang="en-US" sz="3200" dirty="0"/>
              <a:t>Recurrent Neural Networks (RNNs)</a:t>
            </a:r>
            <a:br>
              <a:rPr lang="en-US" sz="3200" dirty="0"/>
            </a:b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6F947E-E5D8-E6BF-A8E7-B87FC6E7AA5D}"/>
              </a:ext>
            </a:extLst>
          </p:cNvPr>
          <p:cNvSpPr txBox="1"/>
          <p:nvPr/>
        </p:nvSpPr>
        <p:spPr>
          <a:xfrm>
            <a:off x="2170269" y="1295400"/>
            <a:ext cx="137541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Assumption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Data has a sequential order to it. </a:t>
            </a:r>
            <a:br>
              <a:rPr lang="en-US" sz="2000" dirty="0"/>
            </a:b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We know that there is a sequential nature to the CGCs. 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RNNs are feature extractors that process the genes in sequential order.</a:t>
            </a:r>
          </a:p>
        </p:txBody>
      </p:sp>
      <p:graphicFrame>
        <p:nvGraphicFramePr>
          <p:cNvPr id="19" name="Table 15">
            <a:extLst>
              <a:ext uri="{FF2B5EF4-FFF2-40B4-BE49-F238E27FC236}">
                <a16:creationId xmlns:a16="http://schemas.microsoft.com/office/drawing/2014/main" id="{D9E0B8E8-2359-2BF6-D01A-3BB8ABDDB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477543"/>
              </p:ext>
            </p:extLst>
          </p:nvPr>
        </p:nvGraphicFramePr>
        <p:xfrm>
          <a:off x="3098800" y="3775144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13624654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12296498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81797270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95739744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87790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Dimension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Dimension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Dimension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Dimension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245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Cazy2Vec(GH30_8)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371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Cazy2Vec(GH43_16)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157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Cazy2Vec(CBM6)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012876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87C822F-93F1-76C5-1F71-4300DE71DD4F}"/>
              </a:ext>
            </a:extLst>
          </p:cNvPr>
          <p:cNvSpPr txBox="1"/>
          <p:nvPr/>
        </p:nvSpPr>
        <p:spPr>
          <a:xfrm>
            <a:off x="2260600" y="5715000"/>
            <a:ext cx="137541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Read </a:t>
            </a:r>
            <a:r>
              <a:rPr lang="en-US" sz="2000" b="1" dirty="0"/>
              <a:t>Cazy2Vec(GH30_8) </a:t>
            </a:r>
            <a:r>
              <a:rPr lang="en-US" sz="2000" dirty="0"/>
              <a:t>– keep a hidden memory till the first gene position, say </a:t>
            </a:r>
            <a:r>
              <a:rPr lang="en-US" sz="2000" b="1" dirty="0"/>
              <a:t>Hidden(GH30_8)</a:t>
            </a:r>
            <a:br>
              <a:rPr lang="en-US" sz="2000" dirty="0"/>
            </a:b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Read </a:t>
            </a:r>
            <a:r>
              <a:rPr lang="en-US" sz="2000" b="1" dirty="0"/>
              <a:t>Cazy2Vec(GH43_16) </a:t>
            </a:r>
            <a:r>
              <a:rPr lang="en-US" sz="2000" dirty="0"/>
              <a:t>– keep a hidden memory till the second gene position, say </a:t>
            </a:r>
            <a:r>
              <a:rPr lang="en-US" sz="2000" b="1" dirty="0"/>
              <a:t>Hidden(GH43_16, GH30_8)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Read </a:t>
            </a:r>
            <a:r>
              <a:rPr lang="en-US" sz="2000" b="1" dirty="0"/>
              <a:t>Cazy2Vec(CBM6) </a:t>
            </a:r>
            <a:r>
              <a:rPr lang="en-US" sz="2000" dirty="0"/>
              <a:t>– keep a hidden memory till the third gene position, say </a:t>
            </a:r>
            <a:r>
              <a:rPr lang="en-US" sz="2000" b="1" dirty="0"/>
              <a:t>Hidden(CBM6, GH43_16, GH30_8)</a:t>
            </a:r>
            <a:br>
              <a:rPr lang="en-US" sz="2000" b="1" dirty="0"/>
            </a:br>
            <a:endParaRPr lang="en-US" sz="20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Use </a:t>
            </a:r>
            <a:r>
              <a:rPr lang="en-US" sz="2000" b="1" dirty="0"/>
              <a:t>Hidden(CBM6, GH43_16, GH30_8) </a:t>
            </a:r>
            <a:r>
              <a:rPr lang="en-US" sz="2000" dirty="0"/>
              <a:t>as the feature to be used in a prediction model. </a:t>
            </a:r>
          </a:p>
        </p:txBody>
      </p:sp>
    </p:spTree>
    <p:extLst>
      <p:ext uri="{BB962C8B-B14F-4D97-AF65-F5344CB8AC3E}">
        <p14:creationId xmlns:p14="http://schemas.microsoft.com/office/powerpoint/2010/main" val="1039999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itGlory-PPT-template" id="{25FF1998-5BA4-3346-9F04-C45D263CFD75}" vid="{CA984101-C6EB-4A46-A17E-53FE57953CC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GritGlory-PPT-template-2</Template>
  <TotalTime>1969</TotalTime>
  <Words>1945</Words>
  <Application>Microsoft Office PowerPoint</Application>
  <PresentationFormat>Custom</PresentationFormat>
  <Paragraphs>362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Calibri</vt:lpstr>
      <vt:lpstr>Office Theme</vt:lpstr>
      <vt:lpstr>Interpretable Recurrent Neural Networks for Carbohydrate Substrate Prediction</vt:lpstr>
      <vt:lpstr>Terminologies</vt:lpstr>
      <vt:lpstr>Why study CGCs? </vt:lpstr>
      <vt:lpstr>Agenda</vt:lpstr>
      <vt:lpstr>Two key goals </vt:lpstr>
      <vt:lpstr>Data </vt:lpstr>
      <vt:lpstr>PowerPoint Presentation</vt:lpstr>
      <vt:lpstr>PowerPoint Presentation</vt:lpstr>
      <vt:lpstr>Recurrent Neural Networks (RNNs) </vt:lpstr>
      <vt:lpstr>Combing CAZy2vec vectors – inattentive model </vt:lpstr>
      <vt:lpstr>PowerPoint Presentation</vt:lpstr>
      <vt:lpstr>Combing CAZy2vec vectors – attentive model </vt:lpstr>
      <vt:lpstr>PowerPoint Presentation</vt:lpstr>
      <vt:lpstr>Results -  Substrate Classification Models </vt:lpstr>
      <vt:lpstr>Results – Signature Genes using the Attention Module </vt:lpstr>
      <vt:lpstr>PowerPoint Presentation</vt:lpstr>
      <vt:lpstr>Gene Embedding Modules - Skip-Gram Word2Vector </vt:lpstr>
      <vt:lpstr>Customized Weight Learner – Model Architecture </vt:lpstr>
      <vt:lpstr>Recurrent Neural Network - Architecture </vt:lpstr>
      <vt:lpstr>PowerPoint Presentation</vt:lpstr>
      <vt:lpstr>Results (with Others category) </vt:lpstr>
      <vt:lpstr>Results (without Others category) </vt:lpstr>
      <vt:lpstr>Results for different embedding modules </vt:lpstr>
      <vt:lpstr>PowerPoint Presentation</vt:lpstr>
      <vt:lpstr>Results for Recurrent Neural Networks  </vt:lpstr>
      <vt:lpstr>P value sample Output</vt:lpstr>
      <vt:lpstr>PowerPoint Presentation</vt:lpstr>
      <vt:lpstr>Out of Distribution - Problem </vt:lpstr>
      <vt:lpstr>Bayesian Neural Network – Variational Inference </vt:lpstr>
      <vt:lpstr>Bayesian Learning – Monte Carlo Dropout </vt:lpstr>
      <vt:lpstr>PowerPoint Presentation</vt:lpstr>
      <vt:lpstr>Feature Extractor– (Skip-Gram) Word2Vector </vt:lpstr>
      <vt:lpstr>PowerPoint Presentation</vt:lpstr>
      <vt:lpstr>Classification Scheme </vt:lpstr>
      <vt:lpstr>Baseline </vt:lpstr>
      <vt:lpstr>PowerPoint Presentation</vt:lpstr>
      <vt:lpstr>Results (without Others category) – Classification Metrics </vt:lpstr>
      <vt:lpstr>PowerPoint Presentation</vt:lpstr>
      <vt:lpstr>Recommendations </vt:lpstr>
      <vt:lpstr>Progress till date &amp; Next Steps </vt:lpstr>
      <vt:lpstr>PowerPoint Presentation</vt:lpstr>
    </vt:vector>
  </TitlesOfParts>
  <Company>University of Nebraska-Lincoln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Deb Fiddelke</dc:creator>
  <cp:lastModifiedBy>Ved</cp:lastModifiedBy>
  <cp:revision>173</cp:revision>
  <dcterms:created xsi:type="dcterms:W3CDTF">2018-09-25T20:37:23Z</dcterms:created>
  <dcterms:modified xsi:type="dcterms:W3CDTF">2023-04-03T01:26:02Z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2018-08-28T00:00:00Z</vt:filetime>
  </property>
  <property fmtid="{D5CDD505-2E9C-101B-9397-08002B2CF9AE}" pid="3" name="Creator">
    <vt:lpwstr>Adobe InDesign CC 13.0 (Macintosh)</vt:lpwstr>
  </property>
  <property fmtid="{D5CDD505-2E9C-101B-9397-08002B2CF9AE}" pid="4" name="LastSaved">
    <vt:filetime>2018-08-28T00:00:00Z</vt:filetime>
  </property>
</Properties>
</file>